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Lst>
  <p:sldSz cy="5143500" cx="9144000"/>
  <p:notesSz cx="6858000" cy="9144000"/>
  <p:embeddedFontLst>
    <p:embeddedFont>
      <p:font typeface="Nunito"/>
      <p:regular r:id="rId32"/>
      <p:bold r:id="rId33"/>
      <p:italic r:id="rId34"/>
      <p:boldItalic r:id="rId3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font" Target="fonts/Nunito-bold.fntdata"/><Relationship Id="rId10" Type="http://schemas.openxmlformats.org/officeDocument/2006/relationships/slide" Target="slides/slide5.xml"/><Relationship Id="rId32" Type="http://schemas.openxmlformats.org/officeDocument/2006/relationships/font" Target="fonts/Nunito-regular.fntdata"/><Relationship Id="rId13" Type="http://schemas.openxmlformats.org/officeDocument/2006/relationships/slide" Target="slides/slide8.xml"/><Relationship Id="rId35" Type="http://schemas.openxmlformats.org/officeDocument/2006/relationships/font" Target="fonts/Nunito-boldItalic.fntdata"/><Relationship Id="rId12" Type="http://schemas.openxmlformats.org/officeDocument/2006/relationships/slide" Target="slides/slide7.xml"/><Relationship Id="rId34" Type="http://schemas.openxmlformats.org/officeDocument/2006/relationships/font" Target="fonts/Nunito-italic.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Hello, welcome to our presentation for Group 11, otherwise known as the innovators alliance. We are very excited to showcase our progress on creating a mapping plugin for apache superset.</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2623a2b4707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2623a2b4707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2623a2b4707_0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2623a2b4707_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2a01dfe8426_2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2a01dfe8426_2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2a01dfe8426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2a01dfe8426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2a01dfe8426_2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2a01dfe8426_2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29ffc91faf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29ffc91faf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2623a2b4707_0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2623a2b4707_0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2623a2b4707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2623a2b4707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2623a2b4707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2623a2b4707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rgbClr val="1F2328"/>
              </a:buClr>
              <a:buSzPts val="1800"/>
              <a:buFont typeface="Calibri"/>
              <a:buChar char="-"/>
            </a:pPr>
            <a:r>
              <a:rPr lang="en" sz="1800">
                <a:solidFill>
                  <a:srgbClr val="1F2328"/>
                </a:solidFill>
                <a:latin typeface="Calibri"/>
                <a:ea typeface="Calibri"/>
                <a:cs typeface="Calibri"/>
                <a:sym typeface="Calibri"/>
              </a:rPr>
              <a:t>Show documents we made about how to use the plugin, script/readme</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2623a2b4707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2623a2b4707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2623a2b470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2623a2b470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2623a2b4707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2623a2b4707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2623a2b4707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2623a2b4707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2623a2b4707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2623a2b4707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2623a2b4707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2623a2b4707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2623a2b4707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2623a2b4707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2623a2b4707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2623a2b4707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2623a2b4707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2623a2b4707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2623a2b4707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2623a2b4707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2623a2b4707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2623a2b4707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2623a2b4707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2623a2b4707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2623a2b4707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2623a2b4707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product takes in data for population, GDP, and geospatial information important for distinguishing different regions of countries. This design visualizes the data into an easy to </a:t>
            </a:r>
            <a:r>
              <a:rPr lang="en"/>
              <a:t>understand</a:t>
            </a:r>
            <a:r>
              <a:rPr lang="en"/>
              <a:t> map that shows the different regions along with the data being requested. It is integrated with real-time data through Aiven, an open-sourced data cloud used to build data infrastructure.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2623a2b4707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2623a2b4707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This plugin was built specifically for UNICEF personnels to work with Apache Superset, but it will also be open-sourced meaning anyone can use it. We predict that it could be useful for government personnels and other clients.</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2623a2b4707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2623a2b4707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user main user stories are the following:</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2a00665f941_9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2a00665f941_9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 Now, I will showcase how our plugin works. In the </a:t>
            </a:r>
            <a:r>
              <a:rPr lang="en">
                <a:solidFill>
                  <a:schemeClr val="dk1"/>
                </a:solidFill>
              </a:rPr>
              <a:t>demonstration</a:t>
            </a:r>
            <a:r>
              <a:rPr lang="en">
                <a:solidFill>
                  <a:schemeClr val="dk1"/>
                </a:solidFill>
              </a:rPr>
              <a:t>, I will visualize the map for different data of 3 countries that were previously not found in the old country map.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6"/>
        </a:solidFill>
      </p:bgPr>
    </p:bg>
    <p:spTree>
      <p:nvGrpSpPr>
        <p:cNvPr id="9" name="Shape 9"/>
        <p:cNvGrpSpPr/>
        <p:nvPr/>
      </p:nvGrpSpPr>
      <p:grpSpPr>
        <a:xfrm>
          <a:off x="0" y="0"/>
          <a:ext cx="0" cy="0"/>
          <a:chOff x="0" y="0"/>
          <a:chExt cx="0" cy="0"/>
        </a:xfrm>
      </p:grpSpPr>
      <p:sp>
        <p:nvSpPr>
          <p:cNvPr id="10" name="Google Shape;10;p2"/>
          <p:cNvSpPr/>
          <p:nvPr/>
        </p:nvSpPr>
        <p:spPr>
          <a:xfrm>
            <a:off x="31" y="2824500"/>
            <a:ext cx="7370400" cy="23190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3582600" y="1550700"/>
            <a:ext cx="5561400" cy="35928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rot="10800000">
            <a:off x="5058905" y="0"/>
            <a:ext cx="4085100" cy="20526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20327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 name="Google Shape;14;p2"/>
          <p:cNvGrpSpPr/>
          <p:nvPr/>
        </p:nvGrpSpPr>
        <p:grpSpPr>
          <a:xfrm>
            <a:off x="255200" y="592"/>
            <a:ext cx="2250363" cy="1044300"/>
            <a:chOff x="255200" y="592"/>
            <a:chExt cx="2250363" cy="1044300"/>
          </a:xfrm>
        </p:grpSpPr>
        <p:sp>
          <p:nvSpPr>
            <p:cNvPr id="15" name="Google Shape;15;p2"/>
            <p:cNvSpPr/>
            <p:nvPr/>
          </p:nvSpPr>
          <p:spPr>
            <a:xfrm>
              <a:off x="764063"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509632"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255200"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905395" y="592"/>
            <a:ext cx="2250363" cy="1044300"/>
            <a:chOff x="905395" y="592"/>
            <a:chExt cx="2250363" cy="1044300"/>
          </a:xfrm>
        </p:grpSpPr>
        <p:sp>
          <p:nvSpPr>
            <p:cNvPr id="19" name="Google Shape;19;p2"/>
            <p:cNvSpPr/>
            <p:nvPr/>
          </p:nvSpPr>
          <p:spPr>
            <a:xfrm>
              <a:off x="1414258"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1159826"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905395"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 name="Google Shape;22;p2"/>
          <p:cNvGrpSpPr/>
          <p:nvPr/>
        </p:nvGrpSpPr>
        <p:grpSpPr>
          <a:xfrm>
            <a:off x="7057468" y="5088"/>
            <a:ext cx="1851282" cy="752108"/>
            <a:chOff x="6917201" y="0"/>
            <a:chExt cx="2227777" cy="863400"/>
          </a:xfrm>
        </p:grpSpPr>
        <p:sp>
          <p:nvSpPr>
            <p:cNvPr id="23" name="Google Shape;23;p2"/>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 name="Google Shape;26;p2"/>
          <p:cNvGrpSpPr/>
          <p:nvPr/>
        </p:nvGrpSpPr>
        <p:grpSpPr>
          <a:xfrm>
            <a:off x="6553032" y="4217852"/>
            <a:ext cx="2389068" cy="925737"/>
            <a:chOff x="6917201" y="0"/>
            <a:chExt cx="2227777" cy="863400"/>
          </a:xfrm>
        </p:grpSpPr>
        <p:sp>
          <p:nvSpPr>
            <p:cNvPr id="27" name="Google Shape;27;p2"/>
            <p:cNvSpPr/>
            <p:nvPr/>
          </p:nvSpPr>
          <p:spPr>
            <a:xfrm>
              <a:off x="7641677"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7279439"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6917201"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 name="Google Shape;30;p2"/>
          <p:cNvGrpSpPr/>
          <p:nvPr/>
        </p:nvGrpSpPr>
        <p:grpSpPr>
          <a:xfrm>
            <a:off x="199149" y="4055652"/>
            <a:ext cx="2795414" cy="1083308"/>
            <a:chOff x="6917201" y="0"/>
            <a:chExt cx="2227777" cy="863400"/>
          </a:xfrm>
        </p:grpSpPr>
        <p:sp>
          <p:nvSpPr>
            <p:cNvPr id="31" name="Google Shape;31;p2"/>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 name="Google Shape;34;p2"/>
          <p:cNvSpPr txBox="1"/>
          <p:nvPr>
            <p:ph type="ctrTitle"/>
          </p:nvPr>
        </p:nvSpPr>
        <p:spPr>
          <a:xfrm>
            <a:off x="1858703" y="1822833"/>
            <a:ext cx="5361300" cy="14481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35" name="Google Shape;35;p2"/>
          <p:cNvSpPr txBox="1"/>
          <p:nvPr>
            <p:ph idx="1" type="subTitle"/>
          </p:nvPr>
        </p:nvSpPr>
        <p:spPr>
          <a:xfrm>
            <a:off x="1858700" y="3413158"/>
            <a:ext cx="5361300" cy="52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lt1"/>
              </a:buClr>
              <a:buSzPts val="1600"/>
              <a:buNone/>
              <a:defRPr sz="1600">
                <a:solidFill>
                  <a:schemeClr val="lt1"/>
                </a:solidFill>
              </a:defRPr>
            </a:lvl1pPr>
            <a:lvl2pPr lvl="1" algn="ctr">
              <a:lnSpc>
                <a:spcPct val="100000"/>
              </a:lnSpc>
              <a:spcBef>
                <a:spcPts val="0"/>
              </a:spcBef>
              <a:spcAft>
                <a:spcPts val="0"/>
              </a:spcAft>
              <a:buClr>
                <a:schemeClr val="lt1"/>
              </a:buClr>
              <a:buSzPts val="1600"/>
              <a:buNone/>
              <a:defRPr sz="1600">
                <a:solidFill>
                  <a:schemeClr val="lt1"/>
                </a:solidFill>
              </a:defRPr>
            </a:lvl2pPr>
            <a:lvl3pPr lvl="2" algn="ctr">
              <a:lnSpc>
                <a:spcPct val="100000"/>
              </a:lnSpc>
              <a:spcBef>
                <a:spcPts val="0"/>
              </a:spcBef>
              <a:spcAft>
                <a:spcPts val="0"/>
              </a:spcAft>
              <a:buClr>
                <a:schemeClr val="lt1"/>
              </a:buClr>
              <a:buSzPts val="1600"/>
              <a:buNone/>
              <a:defRPr sz="1600">
                <a:solidFill>
                  <a:schemeClr val="lt1"/>
                </a:solidFill>
              </a:defRPr>
            </a:lvl3pPr>
            <a:lvl4pPr lvl="3" algn="ctr">
              <a:lnSpc>
                <a:spcPct val="100000"/>
              </a:lnSpc>
              <a:spcBef>
                <a:spcPts val="0"/>
              </a:spcBef>
              <a:spcAft>
                <a:spcPts val="0"/>
              </a:spcAft>
              <a:buClr>
                <a:schemeClr val="lt1"/>
              </a:buClr>
              <a:buSzPts val="1600"/>
              <a:buNone/>
              <a:defRPr sz="1600">
                <a:solidFill>
                  <a:schemeClr val="lt1"/>
                </a:solidFill>
              </a:defRPr>
            </a:lvl4pPr>
            <a:lvl5pPr lvl="4" algn="ctr">
              <a:lnSpc>
                <a:spcPct val="100000"/>
              </a:lnSpc>
              <a:spcBef>
                <a:spcPts val="0"/>
              </a:spcBef>
              <a:spcAft>
                <a:spcPts val="0"/>
              </a:spcAft>
              <a:buClr>
                <a:schemeClr val="lt1"/>
              </a:buClr>
              <a:buSzPts val="1600"/>
              <a:buNone/>
              <a:defRPr sz="1600">
                <a:solidFill>
                  <a:schemeClr val="lt1"/>
                </a:solidFill>
              </a:defRPr>
            </a:lvl5pPr>
            <a:lvl6pPr lvl="5" algn="ctr">
              <a:lnSpc>
                <a:spcPct val="100000"/>
              </a:lnSpc>
              <a:spcBef>
                <a:spcPts val="0"/>
              </a:spcBef>
              <a:spcAft>
                <a:spcPts val="0"/>
              </a:spcAft>
              <a:buClr>
                <a:schemeClr val="lt1"/>
              </a:buClr>
              <a:buSzPts val="1600"/>
              <a:buNone/>
              <a:defRPr sz="1600">
                <a:solidFill>
                  <a:schemeClr val="lt1"/>
                </a:solidFill>
              </a:defRPr>
            </a:lvl6pPr>
            <a:lvl7pPr lvl="6" algn="ctr">
              <a:lnSpc>
                <a:spcPct val="100000"/>
              </a:lnSpc>
              <a:spcBef>
                <a:spcPts val="0"/>
              </a:spcBef>
              <a:spcAft>
                <a:spcPts val="0"/>
              </a:spcAft>
              <a:buClr>
                <a:schemeClr val="lt1"/>
              </a:buClr>
              <a:buSzPts val="1600"/>
              <a:buNone/>
              <a:defRPr sz="1600">
                <a:solidFill>
                  <a:schemeClr val="lt1"/>
                </a:solidFill>
              </a:defRPr>
            </a:lvl7pPr>
            <a:lvl8pPr lvl="7" algn="ctr">
              <a:lnSpc>
                <a:spcPct val="100000"/>
              </a:lnSpc>
              <a:spcBef>
                <a:spcPts val="0"/>
              </a:spcBef>
              <a:spcAft>
                <a:spcPts val="0"/>
              </a:spcAft>
              <a:buClr>
                <a:schemeClr val="lt1"/>
              </a:buClr>
              <a:buSzPts val="1600"/>
              <a:buNone/>
              <a:defRPr sz="1600">
                <a:solidFill>
                  <a:schemeClr val="lt1"/>
                </a:solidFill>
              </a:defRPr>
            </a:lvl8pPr>
            <a:lvl9pPr lvl="8" algn="ctr">
              <a:lnSpc>
                <a:spcPct val="100000"/>
              </a:lnSpc>
              <a:spcBef>
                <a:spcPts val="0"/>
              </a:spcBef>
              <a:spcAft>
                <a:spcPts val="0"/>
              </a:spcAft>
              <a:buClr>
                <a:schemeClr val="lt1"/>
              </a:buClr>
              <a:buSzPts val="1600"/>
              <a:buNone/>
              <a:defRPr sz="1600">
                <a:solidFill>
                  <a:schemeClr val="lt1"/>
                </a:solidFill>
              </a:defRPr>
            </a:lvl9pPr>
          </a:lstStyle>
          <a:p/>
        </p:txBody>
      </p:sp>
      <p:sp>
        <p:nvSpPr>
          <p:cNvPr id="36" name="Google Shape;36;p2"/>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09" name="Shape 109"/>
        <p:cNvGrpSpPr/>
        <p:nvPr/>
      </p:nvGrpSpPr>
      <p:grpSpPr>
        <a:xfrm>
          <a:off x="0" y="0"/>
          <a:ext cx="0" cy="0"/>
          <a:chOff x="0" y="0"/>
          <a:chExt cx="0" cy="0"/>
        </a:xfrm>
      </p:grpSpPr>
      <p:sp>
        <p:nvSpPr>
          <p:cNvPr id="110" name="Google Shape;110;p11"/>
          <p:cNvSpPr/>
          <p:nvPr/>
        </p:nvSpPr>
        <p:spPr>
          <a:xfrm flipH="1">
            <a:off x="5569200" y="2834075"/>
            <a:ext cx="3574800" cy="23094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1" name="Google Shape;111;p11"/>
          <p:cNvGrpSpPr/>
          <p:nvPr/>
        </p:nvGrpSpPr>
        <p:grpSpPr>
          <a:xfrm>
            <a:off x="5959222" y="4119576"/>
            <a:ext cx="2520952" cy="1024165"/>
            <a:chOff x="6917201" y="0"/>
            <a:chExt cx="2227777" cy="863400"/>
          </a:xfrm>
        </p:grpSpPr>
        <p:sp>
          <p:nvSpPr>
            <p:cNvPr id="112" name="Google Shape;112;p11"/>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 name="Google Shape;115;p11"/>
          <p:cNvGrpSpPr/>
          <p:nvPr/>
        </p:nvGrpSpPr>
        <p:grpSpPr>
          <a:xfrm>
            <a:off x="199149" y="2"/>
            <a:ext cx="2795414" cy="1083308"/>
            <a:chOff x="6917201" y="0"/>
            <a:chExt cx="2227777" cy="863400"/>
          </a:xfrm>
        </p:grpSpPr>
        <p:sp>
          <p:nvSpPr>
            <p:cNvPr id="116" name="Google Shape;116;p11"/>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9" name="Google Shape;119;p11"/>
          <p:cNvSpPr txBox="1"/>
          <p:nvPr>
            <p:ph hasCustomPrompt="1" type="title"/>
          </p:nvPr>
        </p:nvSpPr>
        <p:spPr>
          <a:xfrm>
            <a:off x="1385850" y="1383850"/>
            <a:ext cx="6372300" cy="13797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2"/>
              </a:buClr>
              <a:buSzPts val="8600"/>
              <a:buNone/>
              <a:defRPr sz="8600">
                <a:solidFill>
                  <a:schemeClr val="dk2"/>
                </a:solidFill>
              </a:defRPr>
            </a:lvl1pPr>
            <a:lvl2pPr lvl="1" algn="ctr">
              <a:spcBef>
                <a:spcPts val="0"/>
              </a:spcBef>
              <a:spcAft>
                <a:spcPts val="0"/>
              </a:spcAft>
              <a:buClr>
                <a:schemeClr val="dk2"/>
              </a:buClr>
              <a:buSzPts val="8600"/>
              <a:buNone/>
              <a:defRPr sz="8600">
                <a:solidFill>
                  <a:schemeClr val="dk2"/>
                </a:solidFill>
              </a:defRPr>
            </a:lvl2pPr>
            <a:lvl3pPr lvl="2" algn="ctr">
              <a:spcBef>
                <a:spcPts val="0"/>
              </a:spcBef>
              <a:spcAft>
                <a:spcPts val="0"/>
              </a:spcAft>
              <a:buClr>
                <a:schemeClr val="dk2"/>
              </a:buClr>
              <a:buSzPts val="8600"/>
              <a:buNone/>
              <a:defRPr sz="8600">
                <a:solidFill>
                  <a:schemeClr val="dk2"/>
                </a:solidFill>
              </a:defRPr>
            </a:lvl3pPr>
            <a:lvl4pPr lvl="3" algn="ctr">
              <a:spcBef>
                <a:spcPts val="0"/>
              </a:spcBef>
              <a:spcAft>
                <a:spcPts val="0"/>
              </a:spcAft>
              <a:buClr>
                <a:schemeClr val="dk2"/>
              </a:buClr>
              <a:buSzPts val="8600"/>
              <a:buNone/>
              <a:defRPr sz="8600">
                <a:solidFill>
                  <a:schemeClr val="dk2"/>
                </a:solidFill>
              </a:defRPr>
            </a:lvl4pPr>
            <a:lvl5pPr lvl="4" algn="ctr">
              <a:spcBef>
                <a:spcPts val="0"/>
              </a:spcBef>
              <a:spcAft>
                <a:spcPts val="0"/>
              </a:spcAft>
              <a:buClr>
                <a:schemeClr val="dk2"/>
              </a:buClr>
              <a:buSzPts val="8600"/>
              <a:buNone/>
              <a:defRPr sz="8600">
                <a:solidFill>
                  <a:schemeClr val="dk2"/>
                </a:solidFill>
              </a:defRPr>
            </a:lvl5pPr>
            <a:lvl6pPr lvl="5" algn="ctr">
              <a:spcBef>
                <a:spcPts val="0"/>
              </a:spcBef>
              <a:spcAft>
                <a:spcPts val="0"/>
              </a:spcAft>
              <a:buClr>
                <a:schemeClr val="dk2"/>
              </a:buClr>
              <a:buSzPts val="8600"/>
              <a:buNone/>
              <a:defRPr sz="8600">
                <a:solidFill>
                  <a:schemeClr val="dk2"/>
                </a:solidFill>
              </a:defRPr>
            </a:lvl6pPr>
            <a:lvl7pPr lvl="6" algn="ctr">
              <a:spcBef>
                <a:spcPts val="0"/>
              </a:spcBef>
              <a:spcAft>
                <a:spcPts val="0"/>
              </a:spcAft>
              <a:buClr>
                <a:schemeClr val="dk2"/>
              </a:buClr>
              <a:buSzPts val="8600"/>
              <a:buNone/>
              <a:defRPr sz="8600">
                <a:solidFill>
                  <a:schemeClr val="dk2"/>
                </a:solidFill>
              </a:defRPr>
            </a:lvl7pPr>
            <a:lvl8pPr lvl="7" algn="ctr">
              <a:spcBef>
                <a:spcPts val="0"/>
              </a:spcBef>
              <a:spcAft>
                <a:spcPts val="0"/>
              </a:spcAft>
              <a:buClr>
                <a:schemeClr val="dk2"/>
              </a:buClr>
              <a:buSzPts val="8600"/>
              <a:buNone/>
              <a:defRPr sz="8600">
                <a:solidFill>
                  <a:schemeClr val="dk2"/>
                </a:solidFill>
              </a:defRPr>
            </a:lvl8pPr>
            <a:lvl9pPr lvl="8" algn="ctr">
              <a:spcBef>
                <a:spcPts val="0"/>
              </a:spcBef>
              <a:spcAft>
                <a:spcPts val="0"/>
              </a:spcAft>
              <a:buClr>
                <a:schemeClr val="dk2"/>
              </a:buClr>
              <a:buSzPts val="8600"/>
              <a:buNone/>
              <a:defRPr sz="8600">
                <a:solidFill>
                  <a:schemeClr val="dk2"/>
                </a:solidFill>
              </a:defRPr>
            </a:lvl9pPr>
          </a:lstStyle>
          <a:p>
            <a:r>
              <a:t>xx%</a:t>
            </a:r>
          </a:p>
        </p:txBody>
      </p:sp>
      <p:sp>
        <p:nvSpPr>
          <p:cNvPr id="120" name="Google Shape;120;p11"/>
          <p:cNvSpPr txBox="1"/>
          <p:nvPr>
            <p:ph idx="1" type="body"/>
          </p:nvPr>
        </p:nvSpPr>
        <p:spPr>
          <a:xfrm>
            <a:off x="1385850" y="2863850"/>
            <a:ext cx="6372300" cy="641100"/>
          </a:xfrm>
          <a:prstGeom prst="rect">
            <a:avLst/>
          </a:prstGeom>
        </p:spPr>
        <p:txBody>
          <a:bodyPr anchorCtr="0" anchor="t" bIns="91425" lIns="91425" spcFirstLastPara="1" rIns="91425" wrap="square" tIns="91425">
            <a:normAutofit/>
          </a:bodyPr>
          <a:lstStyle>
            <a:lvl1pPr indent="-311150" lvl="0" marL="457200" algn="ctr">
              <a:spcBef>
                <a:spcPts val="0"/>
              </a:spcBef>
              <a:spcAft>
                <a:spcPts val="0"/>
              </a:spcAft>
              <a:buSzPts val="1300"/>
              <a:buChar char="●"/>
              <a:defRPr/>
            </a:lvl1pPr>
            <a:lvl2pPr indent="-298450" lvl="1" marL="914400" algn="ctr">
              <a:spcBef>
                <a:spcPts val="0"/>
              </a:spcBef>
              <a:spcAft>
                <a:spcPts val="0"/>
              </a:spcAft>
              <a:buSzPts val="1100"/>
              <a:buChar char="○"/>
              <a:defRPr/>
            </a:lvl2pPr>
            <a:lvl3pPr indent="-298450" lvl="2" marL="1371600" algn="ctr">
              <a:spcBef>
                <a:spcPts val="0"/>
              </a:spcBef>
              <a:spcAft>
                <a:spcPts val="0"/>
              </a:spcAft>
              <a:buSzPts val="1100"/>
              <a:buChar char="■"/>
              <a:defRPr/>
            </a:lvl3pPr>
            <a:lvl4pPr indent="-298450" lvl="3" marL="1828800" algn="ctr">
              <a:spcBef>
                <a:spcPts val="0"/>
              </a:spcBef>
              <a:spcAft>
                <a:spcPts val="0"/>
              </a:spcAft>
              <a:buSzPts val="1100"/>
              <a:buChar char="●"/>
              <a:defRPr/>
            </a:lvl4pPr>
            <a:lvl5pPr indent="-298450" lvl="4" marL="2286000" algn="ctr">
              <a:spcBef>
                <a:spcPts val="0"/>
              </a:spcBef>
              <a:spcAft>
                <a:spcPts val="0"/>
              </a:spcAft>
              <a:buSzPts val="1100"/>
              <a:buChar char="○"/>
              <a:defRPr/>
            </a:lvl5pPr>
            <a:lvl6pPr indent="-298450" lvl="5" marL="2743200" algn="ctr">
              <a:spcBef>
                <a:spcPts val="0"/>
              </a:spcBef>
              <a:spcAft>
                <a:spcPts val="0"/>
              </a:spcAft>
              <a:buSzPts val="1100"/>
              <a:buChar char="■"/>
              <a:defRPr/>
            </a:lvl6pPr>
            <a:lvl7pPr indent="-298450" lvl="6" marL="3200400" algn="ctr">
              <a:spcBef>
                <a:spcPts val="0"/>
              </a:spcBef>
              <a:spcAft>
                <a:spcPts val="0"/>
              </a:spcAft>
              <a:buSzPts val="1100"/>
              <a:buChar char="●"/>
              <a:defRPr/>
            </a:lvl7pPr>
            <a:lvl8pPr indent="-298450" lvl="7" marL="3657600" algn="ctr">
              <a:spcBef>
                <a:spcPts val="0"/>
              </a:spcBef>
              <a:spcAft>
                <a:spcPts val="0"/>
              </a:spcAft>
              <a:buSzPts val="1100"/>
              <a:buChar char="○"/>
              <a:defRPr/>
            </a:lvl8pPr>
            <a:lvl9pPr indent="-298450" lvl="8" marL="4114800" algn="ctr">
              <a:spcBef>
                <a:spcPts val="0"/>
              </a:spcBef>
              <a:spcAft>
                <a:spcPts val="0"/>
              </a:spcAft>
              <a:buSzPts val="1100"/>
              <a:buChar char="■"/>
              <a:defRPr/>
            </a:lvl9pPr>
          </a:lstStyle>
          <a:p/>
        </p:txBody>
      </p:sp>
      <p:sp>
        <p:nvSpPr>
          <p:cNvPr id="121" name="Google Shape;121;p11"/>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2" name="Shape 122"/>
        <p:cNvGrpSpPr/>
        <p:nvPr/>
      </p:nvGrpSpPr>
      <p:grpSpPr>
        <a:xfrm>
          <a:off x="0" y="0"/>
          <a:ext cx="0" cy="0"/>
          <a:chOff x="0" y="0"/>
          <a:chExt cx="0" cy="0"/>
        </a:xfrm>
      </p:grpSpPr>
      <p:sp>
        <p:nvSpPr>
          <p:cNvPr id="123" name="Google Shape;123;p12"/>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3"/>
        </a:solidFill>
      </p:bgPr>
    </p:bg>
    <p:spTree>
      <p:nvGrpSpPr>
        <p:cNvPr id="37" name="Shape 37"/>
        <p:cNvGrpSpPr/>
        <p:nvPr/>
      </p:nvGrpSpPr>
      <p:grpSpPr>
        <a:xfrm>
          <a:off x="0" y="0"/>
          <a:ext cx="0" cy="0"/>
          <a:chOff x="0" y="0"/>
          <a:chExt cx="0" cy="0"/>
        </a:xfrm>
      </p:grpSpPr>
      <p:sp>
        <p:nvSpPr>
          <p:cNvPr id="38" name="Google Shape;38;p3"/>
          <p:cNvSpPr/>
          <p:nvPr/>
        </p:nvSpPr>
        <p:spPr>
          <a:xfrm flipH="1">
            <a:off x="4757100" y="2309400"/>
            <a:ext cx="4386900" cy="28341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 name="Google Shape;39;p3"/>
          <p:cNvGrpSpPr/>
          <p:nvPr/>
        </p:nvGrpSpPr>
        <p:grpSpPr>
          <a:xfrm>
            <a:off x="5594191" y="3961115"/>
            <a:ext cx="2910145" cy="1182340"/>
            <a:chOff x="6917201" y="0"/>
            <a:chExt cx="2227777" cy="863400"/>
          </a:xfrm>
        </p:grpSpPr>
        <p:sp>
          <p:nvSpPr>
            <p:cNvPr id="40" name="Google Shape;40;p3"/>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 name="Google Shape;43;p3"/>
          <p:cNvGrpSpPr/>
          <p:nvPr/>
        </p:nvGrpSpPr>
        <p:grpSpPr>
          <a:xfrm>
            <a:off x="199149" y="2"/>
            <a:ext cx="2795414" cy="1083308"/>
            <a:chOff x="6917201" y="0"/>
            <a:chExt cx="2227777" cy="863400"/>
          </a:xfrm>
        </p:grpSpPr>
        <p:sp>
          <p:nvSpPr>
            <p:cNvPr id="44" name="Google Shape;44;p3"/>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3"/>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3"/>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 name="Google Shape;47;p3"/>
          <p:cNvSpPr txBox="1"/>
          <p:nvPr>
            <p:ph type="title"/>
          </p:nvPr>
        </p:nvSpPr>
        <p:spPr>
          <a:xfrm>
            <a:off x="1888684" y="1746100"/>
            <a:ext cx="5377500" cy="16461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2"/>
              </a:buClr>
              <a:buSzPts val="3200"/>
              <a:buNone/>
              <a:defRPr sz="3200">
                <a:solidFill>
                  <a:schemeClr val="dk2"/>
                </a:solidFill>
              </a:defRPr>
            </a:lvl1pPr>
            <a:lvl2pPr lvl="1" algn="ctr">
              <a:spcBef>
                <a:spcPts val="0"/>
              </a:spcBef>
              <a:spcAft>
                <a:spcPts val="0"/>
              </a:spcAft>
              <a:buClr>
                <a:schemeClr val="dk2"/>
              </a:buClr>
              <a:buSzPts val="3200"/>
              <a:buNone/>
              <a:defRPr sz="3200">
                <a:solidFill>
                  <a:schemeClr val="dk2"/>
                </a:solidFill>
              </a:defRPr>
            </a:lvl2pPr>
            <a:lvl3pPr lvl="2" algn="ctr">
              <a:spcBef>
                <a:spcPts val="0"/>
              </a:spcBef>
              <a:spcAft>
                <a:spcPts val="0"/>
              </a:spcAft>
              <a:buClr>
                <a:schemeClr val="dk2"/>
              </a:buClr>
              <a:buSzPts val="3200"/>
              <a:buNone/>
              <a:defRPr sz="3200">
                <a:solidFill>
                  <a:schemeClr val="dk2"/>
                </a:solidFill>
              </a:defRPr>
            </a:lvl3pPr>
            <a:lvl4pPr lvl="3" algn="ctr">
              <a:spcBef>
                <a:spcPts val="0"/>
              </a:spcBef>
              <a:spcAft>
                <a:spcPts val="0"/>
              </a:spcAft>
              <a:buClr>
                <a:schemeClr val="dk2"/>
              </a:buClr>
              <a:buSzPts val="3200"/>
              <a:buNone/>
              <a:defRPr sz="3200">
                <a:solidFill>
                  <a:schemeClr val="dk2"/>
                </a:solidFill>
              </a:defRPr>
            </a:lvl4pPr>
            <a:lvl5pPr lvl="4" algn="ctr">
              <a:spcBef>
                <a:spcPts val="0"/>
              </a:spcBef>
              <a:spcAft>
                <a:spcPts val="0"/>
              </a:spcAft>
              <a:buClr>
                <a:schemeClr val="dk2"/>
              </a:buClr>
              <a:buSzPts val="3200"/>
              <a:buNone/>
              <a:defRPr sz="3200">
                <a:solidFill>
                  <a:schemeClr val="dk2"/>
                </a:solidFill>
              </a:defRPr>
            </a:lvl5pPr>
            <a:lvl6pPr lvl="5" algn="ctr">
              <a:spcBef>
                <a:spcPts val="0"/>
              </a:spcBef>
              <a:spcAft>
                <a:spcPts val="0"/>
              </a:spcAft>
              <a:buClr>
                <a:schemeClr val="dk2"/>
              </a:buClr>
              <a:buSzPts val="3200"/>
              <a:buNone/>
              <a:defRPr sz="3200">
                <a:solidFill>
                  <a:schemeClr val="dk2"/>
                </a:solidFill>
              </a:defRPr>
            </a:lvl6pPr>
            <a:lvl7pPr lvl="6" algn="ctr">
              <a:spcBef>
                <a:spcPts val="0"/>
              </a:spcBef>
              <a:spcAft>
                <a:spcPts val="0"/>
              </a:spcAft>
              <a:buClr>
                <a:schemeClr val="dk2"/>
              </a:buClr>
              <a:buSzPts val="3200"/>
              <a:buNone/>
              <a:defRPr sz="3200">
                <a:solidFill>
                  <a:schemeClr val="dk2"/>
                </a:solidFill>
              </a:defRPr>
            </a:lvl7pPr>
            <a:lvl8pPr lvl="7" algn="ctr">
              <a:spcBef>
                <a:spcPts val="0"/>
              </a:spcBef>
              <a:spcAft>
                <a:spcPts val="0"/>
              </a:spcAft>
              <a:buClr>
                <a:schemeClr val="dk2"/>
              </a:buClr>
              <a:buSzPts val="3200"/>
              <a:buNone/>
              <a:defRPr sz="3200">
                <a:solidFill>
                  <a:schemeClr val="dk2"/>
                </a:solidFill>
              </a:defRPr>
            </a:lvl8pPr>
            <a:lvl9pPr lvl="8" algn="ctr">
              <a:spcBef>
                <a:spcPts val="0"/>
              </a:spcBef>
              <a:spcAft>
                <a:spcPts val="0"/>
              </a:spcAft>
              <a:buClr>
                <a:schemeClr val="dk2"/>
              </a:buClr>
              <a:buSzPts val="3200"/>
              <a:buNone/>
              <a:defRPr sz="3200">
                <a:solidFill>
                  <a:schemeClr val="dk2"/>
                </a:solidFill>
              </a:defRPr>
            </a:lvl9pPr>
          </a:lstStyle>
          <a:p/>
        </p:txBody>
      </p:sp>
      <p:sp>
        <p:nvSpPr>
          <p:cNvPr id="48" name="Google Shape;48;p3"/>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dk2"/>
        </a:solidFill>
      </p:bgPr>
    </p:bg>
    <p:spTree>
      <p:nvGrpSpPr>
        <p:cNvPr id="49" name="Shape 49"/>
        <p:cNvGrpSpPr/>
        <p:nvPr/>
      </p:nvGrpSpPr>
      <p:grpSpPr>
        <a:xfrm>
          <a:off x="0" y="0"/>
          <a:ext cx="0" cy="0"/>
          <a:chOff x="0" y="0"/>
          <a:chExt cx="0" cy="0"/>
        </a:xfrm>
      </p:grpSpPr>
      <p:sp>
        <p:nvSpPr>
          <p:cNvPr id="50" name="Google Shape;50;p4"/>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54" name="Google Shape;54;p4"/>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5" name="Google Shape;55;p4"/>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solidFill>
          <a:schemeClr val="dk2"/>
        </a:solidFill>
      </p:bgPr>
    </p:bg>
    <p:spTree>
      <p:nvGrpSpPr>
        <p:cNvPr id="56" name="Shape 56"/>
        <p:cNvGrpSpPr/>
        <p:nvPr/>
      </p:nvGrpSpPr>
      <p:grpSpPr>
        <a:xfrm>
          <a:off x="0" y="0"/>
          <a:ext cx="0" cy="0"/>
          <a:chOff x="0" y="0"/>
          <a:chExt cx="0" cy="0"/>
        </a:xfrm>
      </p:grpSpPr>
      <p:sp>
        <p:nvSpPr>
          <p:cNvPr id="57" name="Google Shape;57;p5"/>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5"/>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5"/>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1" name="Google Shape;61;p5"/>
          <p:cNvSpPr txBox="1"/>
          <p:nvPr>
            <p:ph idx="1" type="body"/>
          </p:nvPr>
        </p:nvSpPr>
        <p:spPr>
          <a:xfrm>
            <a:off x="819150" y="1990725"/>
            <a:ext cx="36861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2" name="Google Shape;62;p5"/>
          <p:cNvSpPr txBox="1"/>
          <p:nvPr>
            <p:ph idx="2" type="body"/>
          </p:nvPr>
        </p:nvSpPr>
        <p:spPr>
          <a:xfrm>
            <a:off x="4638675" y="1990725"/>
            <a:ext cx="36861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3" name="Google Shape;63;p5"/>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solidFill>
          <a:schemeClr val="dk2"/>
        </a:solidFill>
      </p:bgPr>
    </p:bg>
    <p:spTree>
      <p:nvGrpSpPr>
        <p:cNvPr id="64" name="Shape 64"/>
        <p:cNvGrpSpPr/>
        <p:nvPr/>
      </p:nvGrpSpPr>
      <p:grpSpPr>
        <a:xfrm>
          <a:off x="0" y="0"/>
          <a:ext cx="0" cy="0"/>
          <a:chOff x="0" y="0"/>
          <a:chExt cx="0" cy="0"/>
        </a:xfrm>
      </p:grpSpPr>
      <p:sp>
        <p:nvSpPr>
          <p:cNvPr id="65" name="Google Shape;65;p6"/>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6"/>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6"/>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6"/>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9" name="Google Shape;69;p6"/>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solidFill>
          <a:schemeClr val="accent3"/>
        </a:solidFill>
      </p:bgPr>
    </p:bg>
    <p:spTree>
      <p:nvGrpSpPr>
        <p:cNvPr id="70" name="Shape 70"/>
        <p:cNvGrpSpPr/>
        <p:nvPr/>
      </p:nvGrpSpPr>
      <p:grpSpPr>
        <a:xfrm>
          <a:off x="0" y="0"/>
          <a:ext cx="0" cy="0"/>
          <a:chOff x="0" y="0"/>
          <a:chExt cx="0" cy="0"/>
        </a:xfrm>
      </p:grpSpPr>
      <p:sp>
        <p:nvSpPr>
          <p:cNvPr id="71" name="Google Shape;71;p7"/>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7"/>
          <p:cNvSpPr/>
          <p:nvPr/>
        </p:nvSpPr>
        <p:spPr>
          <a:xfrm>
            <a:off x="31" y="2824500"/>
            <a:ext cx="7370400" cy="23190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7"/>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7"/>
          <p:cNvSpPr txBox="1"/>
          <p:nvPr>
            <p:ph type="title"/>
          </p:nvPr>
        </p:nvSpPr>
        <p:spPr>
          <a:xfrm>
            <a:off x="819150" y="845600"/>
            <a:ext cx="3709200" cy="13830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75" name="Google Shape;75;p7"/>
          <p:cNvSpPr txBox="1"/>
          <p:nvPr>
            <p:ph idx="1" type="body"/>
          </p:nvPr>
        </p:nvSpPr>
        <p:spPr>
          <a:xfrm>
            <a:off x="830700" y="2319050"/>
            <a:ext cx="3709200" cy="21198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76" name="Google Shape;76;p7"/>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1"/>
        </a:solidFill>
      </p:bgPr>
    </p:bg>
    <p:spTree>
      <p:nvGrpSpPr>
        <p:cNvPr id="77" name="Shape 77"/>
        <p:cNvGrpSpPr/>
        <p:nvPr/>
      </p:nvGrpSpPr>
      <p:grpSpPr>
        <a:xfrm>
          <a:off x="0" y="0"/>
          <a:ext cx="0" cy="0"/>
          <a:chOff x="0" y="0"/>
          <a:chExt cx="0" cy="0"/>
        </a:xfrm>
      </p:grpSpPr>
      <p:sp>
        <p:nvSpPr>
          <p:cNvPr id="78" name="Google Shape;78;p8"/>
          <p:cNvSpPr/>
          <p:nvPr/>
        </p:nvSpPr>
        <p:spPr>
          <a:xfrm>
            <a:off x="0" y="2823144"/>
            <a:ext cx="7369200" cy="23169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flipH="1">
            <a:off x="3583210" y="1554113"/>
            <a:ext cx="5560500" cy="35895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 name="Google Shape;80;p8"/>
          <p:cNvGrpSpPr/>
          <p:nvPr/>
        </p:nvGrpSpPr>
        <p:grpSpPr>
          <a:xfrm>
            <a:off x="255991" y="-118"/>
            <a:ext cx="2251347" cy="1043408"/>
            <a:chOff x="3961956" y="4383950"/>
            <a:chExt cx="1160548" cy="548700"/>
          </a:xfrm>
        </p:grpSpPr>
        <p:sp>
          <p:nvSpPr>
            <p:cNvPr id="81" name="Google Shape;81;p8"/>
            <p:cNvSpPr/>
            <p:nvPr/>
          </p:nvSpPr>
          <p:spPr>
            <a:xfrm>
              <a:off x="4224904"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a:off x="4093430"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a:off x="3961956"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 name="Google Shape;84;p8"/>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 name="Google Shape;85;p8"/>
          <p:cNvGrpSpPr/>
          <p:nvPr/>
        </p:nvGrpSpPr>
        <p:grpSpPr>
          <a:xfrm>
            <a:off x="34934" y="4522125"/>
            <a:ext cx="1593306" cy="617072"/>
            <a:chOff x="6917201" y="0"/>
            <a:chExt cx="2227777" cy="863400"/>
          </a:xfrm>
        </p:grpSpPr>
        <p:sp>
          <p:nvSpPr>
            <p:cNvPr id="86" name="Google Shape;86;p8"/>
            <p:cNvSpPr/>
            <p:nvPr/>
          </p:nvSpPr>
          <p:spPr>
            <a:xfrm>
              <a:off x="7641677"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a:off x="7279439"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a:off x="6917201"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 name="Google Shape;89;p8"/>
          <p:cNvGrpSpPr/>
          <p:nvPr/>
        </p:nvGrpSpPr>
        <p:grpSpPr>
          <a:xfrm>
            <a:off x="5886353" y="1243"/>
            <a:ext cx="3257455" cy="1261514"/>
            <a:chOff x="6917201" y="0"/>
            <a:chExt cx="2227777" cy="863400"/>
          </a:xfrm>
        </p:grpSpPr>
        <p:sp>
          <p:nvSpPr>
            <p:cNvPr id="90" name="Google Shape;90;p8"/>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8"/>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8"/>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 name="Google Shape;93;p8"/>
          <p:cNvSpPr txBox="1"/>
          <p:nvPr>
            <p:ph type="title"/>
          </p:nvPr>
        </p:nvSpPr>
        <p:spPr>
          <a:xfrm>
            <a:off x="1393929" y="1301146"/>
            <a:ext cx="6366900" cy="25392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200"/>
              <a:buNone/>
              <a:defRPr sz="3200"/>
            </a:lvl1pPr>
            <a:lvl2pPr lvl="1" algn="ctr">
              <a:spcBef>
                <a:spcPts val="0"/>
              </a:spcBef>
              <a:spcAft>
                <a:spcPts val="0"/>
              </a:spcAft>
              <a:buSzPts val="3200"/>
              <a:buNone/>
              <a:defRPr sz="3200"/>
            </a:lvl2pPr>
            <a:lvl3pPr lvl="2" algn="ctr">
              <a:spcBef>
                <a:spcPts val="0"/>
              </a:spcBef>
              <a:spcAft>
                <a:spcPts val="0"/>
              </a:spcAft>
              <a:buSzPts val="3200"/>
              <a:buNone/>
              <a:defRPr sz="3200"/>
            </a:lvl3pPr>
            <a:lvl4pPr lvl="3" algn="ctr">
              <a:spcBef>
                <a:spcPts val="0"/>
              </a:spcBef>
              <a:spcAft>
                <a:spcPts val="0"/>
              </a:spcAft>
              <a:buSzPts val="3200"/>
              <a:buNone/>
              <a:defRPr sz="3200"/>
            </a:lvl4pPr>
            <a:lvl5pPr lvl="4" algn="ctr">
              <a:spcBef>
                <a:spcPts val="0"/>
              </a:spcBef>
              <a:spcAft>
                <a:spcPts val="0"/>
              </a:spcAft>
              <a:buSzPts val="3200"/>
              <a:buNone/>
              <a:defRPr sz="3200"/>
            </a:lvl5pPr>
            <a:lvl6pPr lvl="5" algn="ctr">
              <a:spcBef>
                <a:spcPts val="0"/>
              </a:spcBef>
              <a:spcAft>
                <a:spcPts val="0"/>
              </a:spcAft>
              <a:buSzPts val="3200"/>
              <a:buNone/>
              <a:defRPr sz="3200"/>
            </a:lvl6pPr>
            <a:lvl7pPr lvl="6" algn="ctr">
              <a:spcBef>
                <a:spcPts val="0"/>
              </a:spcBef>
              <a:spcAft>
                <a:spcPts val="0"/>
              </a:spcAft>
              <a:buSzPts val="3200"/>
              <a:buNone/>
              <a:defRPr sz="3200"/>
            </a:lvl7pPr>
            <a:lvl8pPr lvl="7" algn="ctr">
              <a:spcBef>
                <a:spcPts val="0"/>
              </a:spcBef>
              <a:spcAft>
                <a:spcPts val="0"/>
              </a:spcAft>
              <a:buSzPts val="3200"/>
              <a:buNone/>
              <a:defRPr sz="3200"/>
            </a:lvl8pPr>
            <a:lvl9pPr lvl="8" algn="ctr">
              <a:spcBef>
                <a:spcPts val="0"/>
              </a:spcBef>
              <a:spcAft>
                <a:spcPts val="0"/>
              </a:spcAft>
              <a:buSzPts val="3200"/>
              <a:buNone/>
              <a:defRPr sz="3200"/>
            </a:lvl9pPr>
          </a:lstStyle>
          <a:p/>
        </p:txBody>
      </p:sp>
      <p:sp>
        <p:nvSpPr>
          <p:cNvPr id="94" name="Google Shape;94;p8"/>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dk2"/>
        </a:solidFill>
      </p:bgPr>
    </p:bg>
    <p:spTree>
      <p:nvGrpSpPr>
        <p:cNvPr id="95" name="Shape 95"/>
        <p:cNvGrpSpPr/>
        <p:nvPr/>
      </p:nvGrpSpPr>
      <p:grpSpPr>
        <a:xfrm>
          <a:off x="0" y="0"/>
          <a:ext cx="0" cy="0"/>
          <a:chOff x="0" y="0"/>
          <a:chExt cx="0" cy="0"/>
        </a:xfrm>
      </p:grpSpPr>
      <p:sp>
        <p:nvSpPr>
          <p:cNvPr id="96" name="Google Shape;96;p9"/>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9"/>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9"/>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9"/>
          <p:cNvSpPr txBox="1"/>
          <p:nvPr>
            <p:ph type="title"/>
          </p:nvPr>
        </p:nvSpPr>
        <p:spPr>
          <a:xfrm>
            <a:off x="819150" y="845600"/>
            <a:ext cx="6424200" cy="7050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100" name="Google Shape;100;p9"/>
          <p:cNvSpPr txBox="1"/>
          <p:nvPr>
            <p:ph idx="1" type="subTitle"/>
          </p:nvPr>
        </p:nvSpPr>
        <p:spPr>
          <a:xfrm>
            <a:off x="819150" y="1550700"/>
            <a:ext cx="5859900" cy="3936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101" name="Google Shape;101;p9"/>
          <p:cNvSpPr txBox="1"/>
          <p:nvPr>
            <p:ph idx="2" type="body"/>
          </p:nvPr>
        </p:nvSpPr>
        <p:spPr>
          <a:xfrm>
            <a:off x="819150" y="2467050"/>
            <a:ext cx="5859900" cy="209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02" name="Google Shape;102;p9"/>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chemeClr val="accent1"/>
        </a:solidFill>
      </p:bgPr>
    </p:bg>
    <p:spTree>
      <p:nvGrpSpPr>
        <p:cNvPr id="103" name="Shape 103"/>
        <p:cNvGrpSpPr/>
        <p:nvPr/>
      </p:nvGrpSpPr>
      <p:grpSpPr>
        <a:xfrm>
          <a:off x="0" y="0"/>
          <a:ext cx="0" cy="0"/>
          <a:chOff x="0" y="0"/>
          <a:chExt cx="0" cy="0"/>
        </a:xfrm>
      </p:grpSpPr>
      <p:sp>
        <p:nvSpPr>
          <p:cNvPr id="104" name="Google Shape;104;p10"/>
          <p:cNvSpPr/>
          <p:nvPr/>
        </p:nvSpPr>
        <p:spPr>
          <a:xfrm>
            <a:off x="31" y="2824500"/>
            <a:ext cx="7370400" cy="23190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0"/>
          <p:cNvSpPr/>
          <p:nvPr/>
        </p:nvSpPr>
        <p:spPr>
          <a:xfrm flipH="1">
            <a:off x="3582600" y="1550700"/>
            <a:ext cx="5561400" cy="35928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0"/>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0"/>
          <p:cNvSpPr txBox="1"/>
          <p:nvPr>
            <p:ph idx="1" type="body"/>
          </p:nvPr>
        </p:nvSpPr>
        <p:spPr>
          <a:xfrm>
            <a:off x="328025" y="4163500"/>
            <a:ext cx="7415100" cy="605100"/>
          </a:xfrm>
          <a:prstGeom prst="rect">
            <a:avLst/>
          </a:prstGeom>
        </p:spPr>
        <p:txBody>
          <a:bodyPr anchorCtr="0" anchor="b"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08" name="Google Shape;108;p10"/>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hift">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1pPr>
            <a:lvl2pPr lvl="1">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2pPr>
            <a:lvl3pPr lvl="2">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3pPr>
            <a:lvl4pPr lvl="3">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4pPr>
            <a:lvl5pPr lvl="4">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5pPr>
            <a:lvl6pPr lvl="5">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6pPr>
            <a:lvl7pPr lvl="6">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7pPr>
            <a:lvl8pPr lvl="7">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8pPr>
            <a:lvl9pPr lvl="8">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9pPr>
          </a:lstStyle>
          <a:p/>
        </p:txBody>
      </p:sp>
      <p:sp>
        <p:nvSpPr>
          <p:cNvPr id="7" name="Google Shape;7;p1"/>
          <p:cNvSpPr txBox="1"/>
          <p:nvPr>
            <p:ph idx="1" type="body"/>
          </p:nvPr>
        </p:nvSpPr>
        <p:spPr>
          <a:xfrm>
            <a:off x="311700" y="1152475"/>
            <a:ext cx="8520600" cy="33912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Calibri"/>
              <a:buChar char="●"/>
              <a:defRPr sz="1300">
                <a:solidFill>
                  <a:schemeClr val="dk2"/>
                </a:solidFill>
                <a:latin typeface="Calibri"/>
                <a:ea typeface="Calibri"/>
                <a:cs typeface="Calibri"/>
                <a:sym typeface="Calibri"/>
              </a:defRPr>
            </a:lvl1pPr>
            <a:lvl2pPr indent="-298450" lvl="1" marL="9144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2pPr>
            <a:lvl3pPr indent="-298450" lvl="2" marL="13716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3pPr>
            <a:lvl4pPr indent="-298450" lvl="3" marL="18288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4pPr>
            <a:lvl5pPr indent="-298450" lvl="4" marL="22860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5pPr>
            <a:lvl6pPr indent="-298450" lvl="5" marL="27432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6pPr>
            <a:lvl7pPr indent="-298450" lvl="6" marL="32004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7pPr>
            <a:lvl8pPr indent="-298450" lvl="7" marL="36576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8pPr>
            <a:lvl9pPr indent="-298450" lvl="8" marL="41148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9pPr>
          </a:lstStyle>
          <a:p/>
        </p:txBody>
      </p:sp>
      <p:sp>
        <p:nvSpPr>
          <p:cNvPr id="8" name="Google Shape;8;p1"/>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Nunito"/>
                <a:ea typeface="Nunito"/>
                <a:cs typeface="Nunito"/>
                <a:sym typeface="Nunito"/>
              </a:defRPr>
            </a:lvl1pPr>
            <a:lvl2pPr lvl="1" algn="r">
              <a:buNone/>
              <a:defRPr sz="1000">
                <a:solidFill>
                  <a:schemeClr val="dk2"/>
                </a:solidFill>
                <a:latin typeface="Nunito"/>
                <a:ea typeface="Nunito"/>
                <a:cs typeface="Nunito"/>
                <a:sym typeface="Nunito"/>
              </a:defRPr>
            </a:lvl2pPr>
            <a:lvl3pPr lvl="2" algn="r">
              <a:buNone/>
              <a:defRPr sz="1000">
                <a:solidFill>
                  <a:schemeClr val="dk2"/>
                </a:solidFill>
                <a:latin typeface="Nunito"/>
                <a:ea typeface="Nunito"/>
                <a:cs typeface="Nunito"/>
                <a:sym typeface="Nunito"/>
              </a:defRPr>
            </a:lvl3pPr>
            <a:lvl4pPr lvl="3" algn="r">
              <a:buNone/>
              <a:defRPr sz="1000">
                <a:solidFill>
                  <a:schemeClr val="dk2"/>
                </a:solidFill>
                <a:latin typeface="Nunito"/>
                <a:ea typeface="Nunito"/>
                <a:cs typeface="Nunito"/>
                <a:sym typeface="Nunito"/>
              </a:defRPr>
            </a:lvl4pPr>
            <a:lvl5pPr lvl="4" algn="r">
              <a:buNone/>
              <a:defRPr sz="1000">
                <a:solidFill>
                  <a:schemeClr val="dk2"/>
                </a:solidFill>
                <a:latin typeface="Nunito"/>
                <a:ea typeface="Nunito"/>
                <a:cs typeface="Nunito"/>
                <a:sym typeface="Nunito"/>
              </a:defRPr>
            </a:lvl5pPr>
            <a:lvl6pPr lvl="5" algn="r">
              <a:buNone/>
              <a:defRPr sz="1000">
                <a:solidFill>
                  <a:schemeClr val="dk2"/>
                </a:solidFill>
                <a:latin typeface="Nunito"/>
                <a:ea typeface="Nunito"/>
                <a:cs typeface="Nunito"/>
                <a:sym typeface="Nunito"/>
              </a:defRPr>
            </a:lvl6pPr>
            <a:lvl7pPr lvl="6" algn="r">
              <a:buNone/>
              <a:defRPr sz="1000">
                <a:solidFill>
                  <a:schemeClr val="dk2"/>
                </a:solidFill>
                <a:latin typeface="Nunito"/>
                <a:ea typeface="Nunito"/>
                <a:cs typeface="Nunito"/>
                <a:sym typeface="Nunito"/>
              </a:defRPr>
            </a:lvl7pPr>
            <a:lvl8pPr lvl="7" algn="r">
              <a:buNone/>
              <a:defRPr sz="1000">
                <a:solidFill>
                  <a:schemeClr val="dk2"/>
                </a:solidFill>
                <a:latin typeface="Nunito"/>
                <a:ea typeface="Nunito"/>
                <a:cs typeface="Nunito"/>
                <a:sym typeface="Nunito"/>
              </a:defRPr>
            </a:lvl8pPr>
            <a:lvl9pPr lvl="8" algn="r">
              <a:buNone/>
              <a:defRPr sz="10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hyperlink" Target="http://www.youtube.com/watch?v=L-OZWItipP8" TargetMode="External"/><Relationship Id="rId4" Type="http://schemas.openxmlformats.org/officeDocument/2006/relationships/image" Target="../media/image4.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9.png"/><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10.png"/><Relationship Id="rId6" Type="http://schemas.openxmlformats.org/officeDocument/2006/relationships/image" Target="../media/image16.png"/><Relationship Id="rId7" Type="http://schemas.openxmlformats.org/officeDocument/2006/relationships/image" Target="../media/image2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7.png"/><Relationship Id="rId4" Type="http://schemas.openxmlformats.org/officeDocument/2006/relationships/image" Target="../media/image13.png"/><Relationship Id="rId5" Type="http://schemas.openxmlformats.org/officeDocument/2006/relationships/image" Target="../media/image1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13"/>
          <p:cNvSpPr txBox="1"/>
          <p:nvPr>
            <p:ph type="ctrTitle"/>
          </p:nvPr>
        </p:nvSpPr>
        <p:spPr>
          <a:xfrm>
            <a:off x="1858703" y="1822833"/>
            <a:ext cx="5361300" cy="14481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sz="4900"/>
              <a:t>Apache Superset Mapping Plugins</a:t>
            </a:r>
            <a:endParaRPr sz="4900"/>
          </a:p>
        </p:txBody>
      </p:sp>
      <p:sp>
        <p:nvSpPr>
          <p:cNvPr id="129" name="Google Shape;129;p13"/>
          <p:cNvSpPr txBox="1"/>
          <p:nvPr>
            <p:ph idx="1" type="subTitle"/>
          </p:nvPr>
        </p:nvSpPr>
        <p:spPr>
          <a:xfrm>
            <a:off x="1858700" y="3413158"/>
            <a:ext cx="5361300" cy="52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The Innovators </a:t>
            </a:r>
            <a:r>
              <a:rPr lang="en"/>
              <a:t>Alliance</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pic>
        <p:nvPicPr>
          <p:cNvPr id="186" name="Google Shape;186;p22" title="Superset Plugin Demo">
            <a:hlinkClick r:id="rId3"/>
          </p:cNvPr>
          <p:cNvPicPr preferRelativeResize="0"/>
          <p:nvPr/>
        </p:nvPicPr>
        <p:blipFill>
          <a:blip r:embed="rId4">
            <a:alphaModFix/>
          </a:blip>
          <a:stretch>
            <a:fillRect/>
          </a:stretch>
        </p:blipFill>
        <p:spPr>
          <a:xfrm>
            <a:off x="650951" y="366150"/>
            <a:ext cx="7842100" cy="44112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23"/>
          <p:cNvSpPr txBox="1"/>
          <p:nvPr>
            <p:ph type="title"/>
          </p:nvPr>
        </p:nvSpPr>
        <p:spPr>
          <a:xfrm>
            <a:off x="819150" y="498850"/>
            <a:ext cx="7505700" cy="592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Architecture and Technical Discussion</a:t>
            </a:r>
            <a:endParaRPr/>
          </a:p>
        </p:txBody>
      </p:sp>
      <p:sp>
        <p:nvSpPr>
          <p:cNvPr id="192" name="Google Shape;192;p23"/>
          <p:cNvSpPr txBox="1"/>
          <p:nvPr>
            <p:ph idx="1" type="body"/>
          </p:nvPr>
        </p:nvSpPr>
        <p:spPr>
          <a:xfrm>
            <a:off x="819150" y="1380500"/>
            <a:ext cx="7505700" cy="30582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000000"/>
              </a:buClr>
              <a:buSzPts val="1800"/>
              <a:buFont typeface="Arial"/>
              <a:buChar char="-"/>
            </a:pPr>
            <a:r>
              <a:rPr lang="en" sz="1800">
                <a:solidFill>
                  <a:srgbClr val="000000"/>
                </a:solidFill>
                <a:latin typeface="Arial"/>
                <a:ea typeface="Arial"/>
                <a:cs typeface="Arial"/>
                <a:sym typeface="Arial"/>
              </a:rPr>
              <a:t>Frameworks/Languages : Flask Backend, React (TS), Apache Superset, Postgres.</a:t>
            </a:r>
            <a:endParaRPr sz="1800">
              <a:solidFill>
                <a:srgbClr val="000000"/>
              </a:solidFill>
              <a:latin typeface="Arial"/>
              <a:ea typeface="Arial"/>
              <a:cs typeface="Arial"/>
              <a:sym typeface="Arial"/>
            </a:endParaRPr>
          </a:p>
          <a:p>
            <a:pPr indent="-342900" lvl="0" marL="457200" rtl="0" algn="l">
              <a:spcBef>
                <a:spcPts val="0"/>
              </a:spcBef>
              <a:spcAft>
                <a:spcPts val="0"/>
              </a:spcAft>
              <a:buClr>
                <a:srgbClr val="000000"/>
              </a:buClr>
              <a:buSzPts val="1800"/>
              <a:buFont typeface="Arial"/>
              <a:buChar char="-"/>
            </a:pPr>
            <a:r>
              <a:t/>
            </a:r>
            <a:endParaRPr sz="1800">
              <a:solidFill>
                <a:srgbClr val="000000"/>
              </a:solidFill>
              <a:latin typeface="Arial"/>
              <a:ea typeface="Arial"/>
              <a:cs typeface="Arial"/>
              <a:sym typeface="Arial"/>
            </a:endParaRPr>
          </a:p>
          <a:p>
            <a:pPr indent="-342900" lvl="0" marL="457200" rtl="0" algn="l">
              <a:spcBef>
                <a:spcPts val="0"/>
              </a:spcBef>
              <a:spcAft>
                <a:spcPts val="0"/>
              </a:spcAft>
              <a:buClr>
                <a:srgbClr val="000000"/>
              </a:buClr>
              <a:buSzPts val="1800"/>
              <a:buFont typeface="Arial"/>
              <a:buChar char="-"/>
            </a:pPr>
            <a:r>
              <a:rPr lang="en" sz="1800">
                <a:solidFill>
                  <a:srgbClr val="000000"/>
                </a:solidFill>
                <a:latin typeface="Arial"/>
                <a:ea typeface="Arial"/>
                <a:cs typeface="Arial"/>
                <a:sym typeface="Arial"/>
              </a:rPr>
              <a:t>CI/CD + testing : CircleCI + jest</a:t>
            </a:r>
            <a:endParaRPr sz="1800">
              <a:solidFill>
                <a:srgbClr val="000000"/>
              </a:solidFill>
              <a:latin typeface="Arial"/>
              <a:ea typeface="Arial"/>
              <a:cs typeface="Arial"/>
              <a:sym typeface="Arial"/>
            </a:endParaRPr>
          </a:p>
          <a:p>
            <a:pPr indent="0" lvl="0" marL="457200" rtl="0" algn="l">
              <a:spcBef>
                <a:spcPts val="0"/>
              </a:spcBef>
              <a:spcAft>
                <a:spcPts val="0"/>
              </a:spcAft>
              <a:buNone/>
            </a:pPr>
            <a:r>
              <a:t/>
            </a:r>
            <a:endParaRPr sz="1800">
              <a:solidFill>
                <a:srgbClr val="000000"/>
              </a:solidFill>
              <a:latin typeface="Arial"/>
              <a:ea typeface="Arial"/>
              <a:cs typeface="Arial"/>
              <a:sym typeface="Arial"/>
            </a:endParaRPr>
          </a:p>
          <a:p>
            <a:pPr indent="-342900" lvl="0" marL="457200" rtl="0" algn="l">
              <a:spcBef>
                <a:spcPts val="0"/>
              </a:spcBef>
              <a:spcAft>
                <a:spcPts val="0"/>
              </a:spcAft>
              <a:buClr>
                <a:srgbClr val="000000"/>
              </a:buClr>
              <a:buSzPts val="1800"/>
              <a:buFont typeface="Arial"/>
              <a:buChar char="-"/>
            </a:pPr>
            <a:r>
              <a:rPr lang="en" sz="1800">
                <a:solidFill>
                  <a:srgbClr val="000000"/>
                </a:solidFill>
                <a:latin typeface="Arial"/>
                <a:ea typeface="Arial"/>
                <a:cs typeface="Arial"/>
                <a:sym typeface="Arial"/>
              </a:rPr>
              <a:t>Database: Remote P</a:t>
            </a:r>
            <a:r>
              <a:rPr lang="en" sz="1800">
                <a:solidFill>
                  <a:srgbClr val="000000"/>
                </a:solidFill>
                <a:latin typeface="Arial"/>
                <a:ea typeface="Arial"/>
                <a:cs typeface="Arial"/>
                <a:sym typeface="Arial"/>
              </a:rPr>
              <a:t>ostgresql db (though Apache superset supports a wide variety of relational database types.) </a:t>
            </a:r>
            <a:endParaRPr sz="1800">
              <a:solidFill>
                <a:srgbClr val="000000"/>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24"/>
          <p:cNvSpPr txBox="1"/>
          <p:nvPr>
            <p:ph type="title"/>
          </p:nvPr>
        </p:nvSpPr>
        <p:spPr>
          <a:xfrm>
            <a:off x="445325" y="312325"/>
            <a:ext cx="3397500" cy="843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Internal flow</a:t>
            </a:r>
            <a:endParaRPr/>
          </a:p>
        </p:txBody>
      </p:sp>
      <p:sp>
        <p:nvSpPr>
          <p:cNvPr id="198" name="Google Shape;198;p24"/>
          <p:cNvSpPr txBox="1"/>
          <p:nvPr/>
        </p:nvSpPr>
        <p:spPr>
          <a:xfrm>
            <a:off x="353875" y="1076575"/>
            <a:ext cx="1614900" cy="56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300">
              <a:solidFill>
                <a:schemeClr val="dk2"/>
              </a:solidFill>
              <a:latin typeface="Calibri"/>
              <a:ea typeface="Calibri"/>
              <a:cs typeface="Calibri"/>
              <a:sym typeface="Calibri"/>
            </a:endParaRPr>
          </a:p>
        </p:txBody>
      </p:sp>
      <p:sp>
        <p:nvSpPr>
          <p:cNvPr id="199" name="Google Shape;199;p24"/>
          <p:cNvSpPr txBox="1"/>
          <p:nvPr>
            <p:ph idx="4294967295" type="body"/>
          </p:nvPr>
        </p:nvSpPr>
        <p:spPr>
          <a:xfrm>
            <a:off x="3480538" y="1208500"/>
            <a:ext cx="1219200" cy="3789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1200"/>
              </a:spcAft>
              <a:buNone/>
            </a:pPr>
            <a:r>
              <a:rPr lang="en">
                <a:solidFill>
                  <a:srgbClr val="990000"/>
                </a:solidFill>
              </a:rPr>
              <a:t>buildQuery.ts</a:t>
            </a:r>
            <a:endParaRPr>
              <a:solidFill>
                <a:srgbClr val="990000"/>
              </a:solidFill>
            </a:endParaRPr>
          </a:p>
        </p:txBody>
      </p:sp>
      <p:sp>
        <p:nvSpPr>
          <p:cNvPr id="200" name="Google Shape;200;p24"/>
          <p:cNvSpPr txBox="1"/>
          <p:nvPr>
            <p:ph idx="4294967295" type="body"/>
          </p:nvPr>
        </p:nvSpPr>
        <p:spPr>
          <a:xfrm>
            <a:off x="1511288" y="1789225"/>
            <a:ext cx="1344900" cy="4017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SzPts val="852"/>
              <a:buNone/>
            </a:pPr>
            <a:r>
              <a:rPr lang="en" sz="1107">
                <a:solidFill>
                  <a:srgbClr val="990000"/>
                </a:solidFill>
              </a:rPr>
              <a:t>ControlPanel.ts</a:t>
            </a:r>
            <a:endParaRPr sz="1107">
              <a:solidFill>
                <a:srgbClr val="990000"/>
              </a:solidFill>
            </a:endParaRPr>
          </a:p>
        </p:txBody>
      </p:sp>
      <p:cxnSp>
        <p:nvCxnSpPr>
          <p:cNvPr id="201" name="Google Shape;201;p24"/>
          <p:cNvCxnSpPr>
            <a:endCxn id="202" idx="1"/>
          </p:cNvCxnSpPr>
          <p:nvPr/>
        </p:nvCxnSpPr>
        <p:spPr>
          <a:xfrm>
            <a:off x="2532380" y="1990069"/>
            <a:ext cx="990900" cy="805500"/>
          </a:xfrm>
          <a:prstGeom prst="straightConnector1">
            <a:avLst/>
          </a:prstGeom>
          <a:noFill/>
          <a:ln cap="flat" cmpd="sng" w="9525">
            <a:solidFill>
              <a:schemeClr val="dk2"/>
            </a:solidFill>
            <a:prstDash val="solid"/>
            <a:round/>
            <a:headEnd len="med" w="med" type="none"/>
            <a:tailEnd len="med" w="med" type="triangle"/>
          </a:ln>
        </p:spPr>
      </p:cxnSp>
      <p:sp>
        <p:nvSpPr>
          <p:cNvPr id="203" name="Google Shape;203;p24"/>
          <p:cNvSpPr txBox="1"/>
          <p:nvPr>
            <p:ph idx="4294967295" type="body"/>
          </p:nvPr>
        </p:nvSpPr>
        <p:spPr>
          <a:xfrm>
            <a:off x="1265926" y="1265042"/>
            <a:ext cx="1639500" cy="616200"/>
          </a:xfrm>
          <a:prstGeom prst="rect">
            <a:avLst/>
          </a:prstGeom>
        </p:spPr>
        <p:txBody>
          <a:bodyPr anchorCtr="0" anchor="t" bIns="91425" lIns="91425" spcFirstLastPara="1" rIns="91425" wrap="square" tIns="91425">
            <a:normAutofit fontScale="70000" lnSpcReduction="10000"/>
          </a:bodyPr>
          <a:lstStyle/>
          <a:p>
            <a:pPr indent="0" lvl="0" marL="0" rtl="0" algn="l">
              <a:spcBef>
                <a:spcPts val="0"/>
              </a:spcBef>
              <a:spcAft>
                <a:spcPts val="1200"/>
              </a:spcAft>
              <a:buNone/>
            </a:pPr>
            <a:r>
              <a:rPr lang="en"/>
              <a:t>Configuration for the control panel that users interact with to make chart </a:t>
            </a:r>
            <a:endParaRPr/>
          </a:p>
        </p:txBody>
      </p:sp>
      <p:sp>
        <p:nvSpPr>
          <p:cNvPr id="202" name="Google Shape;202;p24"/>
          <p:cNvSpPr txBox="1"/>
          <p:nvPr>
            <p:ph idx="4294967295" type="body"/>
          </p:nvPr>
        </p:nvSpPr>
        <p:spPr>
          <a:xfrm>
            <a:off x="3523280" y="2526019"/>
            <a:ext cx="1695000" cy="539100"/>
          </a:xfrm>
          <a:prstGeom prst="rect">
            <a:avLst/>
          </a:prstGeom>
        </p:spPr>
        <p:txBody>
          <a:bodyPr anchorCtr="0" anchor="t" bIns="91425" lIns="91425" spcFirstLastPara="1" rIns="91425" wrap="square" tIns="91425">
            <a:normAutofit fontScale="92500"/>
          </a:bodyPr>
          <a:lstStyle/>
          <a:p>
            <a:pPr indent="0" lvl="0" marL="0" rtl="0" algn="l">
              <a:spcBef>
                <a:spcPts val="0"/>
              </a:spcBef>
              <a:spcAft>
                <a:spcPts val="1200"/>
              </a:spcAft>
              <a:buNone/>
            </a:pPr>
            <a:r>
              <a:rPr lang="en">
                <a:solidFill>
                  <a:srgbClr val="990000"/>
                </a:solidFill>
              </a:rPr>
              <a:t>index</a:t>
            </a:r>
            <a:r>
              <a:rPr lang="en">
                <a:solidFill>
                  <a:srgbClr val="990000"/>
                </a:solidFill>
              </a:rPr>
              <a:t>.ts (MapBoxPlugin) </a:t>
            </a:r>
            <a:endParaRPr>
              <a:solidFill>
                <a:srgbClr val="990000"/>
              </a:solidFill>
            </a:endParaRPr>
          </a:p>
        </p:txBody>
      </p:sp>
      <p:sp>
        <p:nvSpPr>
          <p:cNvPr id="204" name="Google Shape;204;p24"/>
          <p:cNvSpPr txBox="1"/>
          <p:nvPr>
            <p:ph idx="4294967295" type="body"/>
          </p:nvPr>
        </p:nvSpPr>
        <p:spPr>
          <a:xfrm>
            <a:off x="3626825" y="2865825"/>
            <a:ext cx="1113000" cy="315000"/>
          </a:xfrm>
          <a:prstGeom prst="rect">
            <a:avLst/>
          </a:prstGeom>
        </p:spPr>
        <p:txBody>
          <a:bodyPr anchorCtr="0" anchor="t" bIns="91425" lIns="91425" spcFirstLastPara="1" rIns="91425" wrap="square" tIns="91425">
            <a:normAutofit fontScale="62500"/>
          </a:bodyPr>
          <a:lstStyle/>
          <a:p>
            <a:pPr indent="0" lvl="0" marL="0" rtl="0" algn="l">
              <a:spcBef>
                <a:spcPts val="0"/>
              </a:spcBef>
              <a:spcAft>
                <a:spcPts val="1200"/>
              </a:spcAft>
              <a:buNone/>
            </a:pPr>
            <a:r>
              <a:rPr lang="en"/>
              <a:t>Extends ChartPlugin</a:t>
            </a:r>
            <a:endParaRPr/>
          </a:p>
        </p:txBody>
      </p:sp>
      <p:cxnSp>
        <p:nvCxnSpPr>
          <p:cNvPr id="205" name="Google Shape;205;p24"/>
          <p:cNvCxnSpPr/>
          <p:nvPr/>
        </p:nvCxnSpPr>
        <p:spPr>
          <a:xfrm>
            <a:off x="3901580" y="1504519"/>
            <a:ext cx="155400" cy="1027500"/>
          </a:xfrm>
          <a:prstGeom prst="straightConnector1">
            <a:avLst/>
          </a:prstGeom>
          <a:noFill/>
          <a:ln cap="flat" cmpd="sng" w="9525">
            <a:solidFill>
              <a:schemeClr val="dk2"/>
            </a:solidFill>
            <a:prstDash val="solid"/>
            <a:round/>
            <a:headEnd len="med" w="med" type="none"/>
            <a:tailEnd len="med" w="med" type="triangle"/>
          </a:ln>
        </p:spPr>
      </p:cxnSp>
      <p:sp>
        <p:nvSpPr>
          <p:cNvPr id="206" name="Google Shape;206;p24"/>
          <p:cNvSpPr txBox="1"/>
          <p:nvPr>
            <p:ph idx="4294967295" type="body"/>
          </p:nvPr>
        </p:nvSpPr>
        <p:spPr>
          <a:xfrm>
            <a:off x="6518688" y="2050850"/>
            <a:ext cx="1219200" cy="3789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1200"/>
              </a:spcAft>
              <a:buNone/>
            </a:pPr>
            <a:r>
              <a:rPr lang="en">
                <a:solidFill>
                  <a:srgbClr val="990000"/>
                </a:solidFill>
              </a:rPr>
              <a:t>MapPlugin</a:t>
            </a:r>
            <a:r>
              <a:rPr lang="en">
                <a:solidFill>
                  <a:srgbClr val="990000"/>
                </a:solidFill>
              </a:rPr>
              <a:t>.ts</a:t>
            </a:r>
            <a:endParaRPr>
              <a:solidFill>
                <a:srgbClr val="990000"/>
              </a:solidFill>
            </a:endParaRPr>
          </a:p>
        </p:txBody>
      </p:sp>
      <p:sp>
        <p:nvSpPr>
          <p:cNvPr id="207" name="Google Shape;207;p24"/>
          <p:cNvSpPr txBox="1"/>
          <p:nvPr>
            <p:ph idx="4294967295" type="body"/>
          </p:nvPr>
        </p:nvSpPr>
        <p:spPr>
          <a:xfrm>
            <a:off x="3259550" y="837325"/>
            <a:ext cx="1614900" cy="459000"/>
          </a:xfrm>
          <a:prstGeom prst="rect">
            <a:avLst/>
          </a:prstGeom>
        </p:spPr>
        <p:txBody>
          <a:bodyPr anchorCtr="0" anchor="t" bIns="91425" lIns="91425" spcFirstLastPara="1" rIns="91425" wrap="square" tIns="91425">
            <a:normAutofit fontScale="47500" lnSpcReduction="20000"/>
          </a:bodyPr>
          <a:lstStyle/>
          <a:p>
            <a:pPr indent="0" lvl="0" marL="0" rtl="0" algn="l">
              <a:spcBef>
                <a:spcPts val="0"/>
              </a:spcBef>
              <a:spcAft>
                <a:spcPts val="1200"/>
              </a:spcAft>
              <a:buNone/>
            </a:pPr>
            <a:r>
              <a:rPr lang="en"/>
              <a:t>Function that builds the query which will be sent to the endpoint to retrieve data for chart</a:t>
            </a:r>
            <a:endParaRPr/>
          </a:p>
        </p:txBody>
      </p:sp>
      <p:sp>
        <p:nvSpPr>
          <p:cNvPr id="208" name="Google Shape;208;p24"/>
          <p:cNvSpPr txBox="1"/>
          <p:nvPr>
            <p:ph idx="4294967295" type="body"/>
          </p:nvPr>
        </p:nvSpPr>
        <p:spPr>
          <a:xfrm>
            <a:off x="5433700" y="725950"/>
            <a:ext cx="1773300" cy="539100"/>
          </a:xfrm>
          <a:prstGeom prst="rect">
            <a:avLst/>
          </a:prstGeom>
        </p:spPr>
        <p:txBody>
          <a:bodyPr anchorCtr="0" anchor="t" bIns="91425" lIns="91425" spcFirstLastPara="1" rIns="91425" wrap="square" tIns="91425">
            <a:normAutofit fontScale="62500" lnSpcReduction="20000"/>
          </a:bodyPr>
          <a:lstStyle/>
          <a:p>
            <a:pPr indent="0" lvl="0" marL="0" rtl="0" algn="l">
              <a:spcBef>
                <a:spcPts val="0"/>
              </a:spcBef>
              <a:spcAft>
                <a:spcPts val="1200"/>
              </a:spcAft>
              <a:buNone/>
            </a:pPr>
            <a:r>
              <a:rPr lang="en"/>
              <a:t>Maps the response from data request to props that </a:t>
            </a:r>
            <a:r>
              <a:rPr lang="en"/>
              <a:t>will be passed to the chart viz component.</a:t>
            </a:r>
            <a:endParaRPr/>
          </a:p>
        </p:txBody>
      </p:sp>
      <p:cxnSp>
        <p:nvCxnSpPr>
          <p:cNvPr id="209" name="Google Shape;209;p24"/>
          <p:cNvCxnSpPr/>
          <p:nvPr/>
        </p:nvCxnSpPr>
        <p:spPr>
          <a:xfrm flipH="1">
            <a:off x="4799730" y="1656794"/>
            <a:ext cx="1322700" cy="959700"/>
          </a:xfrm>
          <a:prstGeom prst="straightConnector1">
            <a:avLst/>
          </a:prstGeom>
          <a:noFill/>
          <a:ln cap="flat" cmpd="sng" w="9525">
            <a:solidFill>
              <a:schemeClr val="dk2"/>
            </a:solidFill>
            <a:prstDash val="solid"/>
            <a:round/>
            <a:headEnd len="med" w="med" type="none"/>
            <a:tailEnd len="med" w="med" type="triangle"/>
          </a:ln>
        </p:spPr>
      </p:cxnSp>
      <p:sp>
        <p:nvSpPr>
          <p:cNvPr id="210" name="Google Shape;210;p24"/>
          <p:cNvSpPr txBox="1"/>
          <p:nvPr>
            <p:ph idx="4294967295" type="body"/>
          </p:nvPr>
        </p:nvSpPr>
        <p:spPr>
          <a:xfrm>
            <a:off x="5618113" y="1296325"/>
            <a:ext cx="1219200" cy="378900"/>
          </a:xfrm>
          <a:prstGeom prst="rect">
            <a:avLst/>
          </a:prstGeom>
        </p:spPr>
        <p:txBody>
          <a:bodyPr anchorCtr="0" anchor="t" bIns="91425" lIns="91425" spcFirstLastPara="1" rIns="91425" wrap="square" tIns="91425">
            <a:normAutofit fontScale="85000"/>
          </a:bodyPr>
          <a:lstStyle/>
          <a:p>
            <a:pPr indent="0" lvl="0" marL="0" rtl="0" algn="l">
              <a:spcBef>
                <a:spcPts val="0"/>
              </a:spcBef>
              <a:spcAft>
                <a:spcPts val="1200"/>
              </a:spcAft>
              <a:buNone/>
            </a:pPr>
            <a:r>
              <a:rPr lang="en">
                <a:solidFill>
                  <a:srgbClr val="990000"/>
                </a:solidFill>
              </a:rPr>
              <a:t>transformProps</a:t>
            </a:r>
            <a:r>
              <a:rPr lang="en">
                <a:solidFill>
                  <a:srgbClr val="990000"/>
                </a:solidFill>
              </a:rPr>
              <a:t>.ts</a:t>
            </a:r>
            <a:endParaRPr>
              <a:solidFill>
                <a:srgbClr val="990000"/>
              </a:solidFill>
            </a:endParaRPr>
          </a:p>
        </p:txBody>
      </p:sp>
      <p:sp>
        <p:nvSpPr>
          <p:cNvPr id="211" name="Google Shape;211;p24"/>
          <p:cNvSpPr txBox="1"/>
          <p:nvPr>
            <p:ph idx="4294967295" type="body"/>
          </p:nvPr>
        </p:nvSpPr>
        <p:spPr>
          <a:xfrm>
            <a:off x="6518700" y="1706500"/>
            <a:ext cx="1773300" cy="539100"/>
          </a:xfrm>
          <a:prstGeom prst="rect">
            <a:avLst/>
          </a:prstGeom>
        </p:spPr>
        <p:txBody>
          <a:bodyPr anchorCtr="0" anchor="t" bIns="91425" lIns="91425" spcFirstLastPara="1" rIns="91425" wrap="square" tIns="91425">
            <a:normAutofit fontScale="62500" lnSpcReduction="20000"/>
          </a:bodyPr>
          <a:lstStyle/>
          <a:p>
            <a:pPr indent="0" lvl="0" marL="0" rtl="0" algn="l">
              <a:spcBef>
                <a:spcPts val="0"/>
              </a:spcBef>
              <a:spcAft>
                <a:spcPts val="1200"/>
              </a:spcAft>
              <a:buNone/>
            </a:pPr>
            <a:r>
              <a:rPr lang="en"/>
              <a:t>Once we have the props and configuration, how do we display the chart?</a:t>
            </a:r>
            <a:endParaRPr/>
          </a:p>
        </p:txBody>
      </p:sp>
      <p:cxnSp>
        <p:nvCxnSpPr>
          <p:cNvPr id="212" name="Google Shape;212;p24"/>
          <p:cNvCxnSpPr/>
          <p:nvPr/>
        </p:nvCxnSpPr>
        <p:spPr>
          <a:xfrm flipH="1">
            <a:off x="4914425" y="2367400"/>
            <a:ext cx="1654500" cy="531000"/>
          </a:xfrm>
          <a:prstGeom prst="straightConnector1">
            <a:avLst/>
          </a:prstGeom>
          <a:noFill/>
          <a:ln cap="flat" cmpd="sng" w="9525">
            <a:solidFill>
              <a:schemeClr val="dk2"/>
            </a:solidFill>
            <a:prstDash val="solid"/>
            <a:round/>
            <a:headEnd len="med" w="med" type="none"/>
            <a:tailEnd len="med" w="med" type="triangle"/>
          </a:ln>
        </p:spPr>
      </p:cxnSp>
      <p:sp>
        <p:nvSpPr>
          <p:cNvPr id="213" name="Google Shape;213;p24"/>
          <p:cNvSpPr txBox="1"/>
          <p:nvPr>
            <p:ph idx="4294967295" type="body"/>
          </p:nvPr>
        </p:nvSpPr>
        <p:spPr>
          <a:xfrm>
            <a:off x="1075595" y="3696000"/>
            <a:ext cx="813300" cy="4017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SzPts val="852"/>
              <a:buNone/>
            </a:pPr>
            <a:r>
              <a:rPr lang="en" sz="1107">
                <a:solidFill>
                  <a:srgbClr val="990000"/>
                </a:solidFill>
              </a:rPr>
              <a:t>metadata</a:t>
            </a:r>
            <a:endParaRPr sz="1107">
              <a:solidFill>
                <a:srgbClr val="990000"/>
              </a:solidFill>
            </a:endParaRPr>
          </a:p>
        </p:txBody>
      </p:sp>
      <p:sp>
        <p:nvSpPr>
          <p:cNvPr id="214" name="Google Shape;214;p24"/>
          <p:cNvSpPr txBox="1"/>
          <p:nvPr>
            <p:ph idx="4294967295" type="body"/>
          </p:nvPr>
        </p:nvSpPr>
        <p:spPr>
          <a:xfrm>
            <a:off x="843026" y="3371167"/>
            <a:ext cx="1639500" cy="616200"/>
          </a:xfrm>
          <a:prstGeom prst="rect">
            <a:avLst/>
          </a:prstGeom>
        </p:spPr>
        <p:txBody>
          <a:bodyPr anchorCtr="0" anchor="t" bIns="91425" lIns="91425" spcFirstLastPara="1" rIns="91425" wrap="square" tIns="91425">
            <a:normAutofit fontScale="70000"/>
          </a:bodyPr>
          <a:lstStyle/>
          <a:p>
            <a:pPr indent="0" lvl="0" marL="0" rtl="0" algn="l">
              <a:spcBef>
                <a:spcPts val="0"/>
              </a:spcBef>
              <a:spcAft>
                <a:spcPts val="1200"/>
              </a:spcAft>
              <a:buNone/>
            </a:pPr>
            <a:r>
              <a:rPr lang="en"/>
              <a:t>Addition info regarding chart (name, credits, desc, etc)</a:t>
            </a:r>
            <a:endParaRPr/>
          </a:p>
        </p:txBody>
      </p:sp>
      <p:cxnSp>
        <p:nvCxnSpPr>
          <p:cNvPr id="215" name="Google Shape;215;p24"/>
          <p:cNvCxnSpPr>
            <a:stCxn id="214" idx="3"/>
            <a:endCxn id="204" idx="1"/>
          </p:cNvCxnSpPr>
          <p:nvPr/>
        </p:nvCxnSpPr>
        <p:spPr>
          <a:xfrm flipH="1" rot="10800000">
            <a:off x="2482526" y="3023467"/>
            <a:ext cx="1144200" cy="655800"/>
          </a:xfrm>
          <a:prstGeom prst="straightConnector1">
            <a:avLst/>
          </a:prstGeom>
          <a:noFill/>
          <a:ln cap="flat" cmpd="sng" w="9525">
            <a:solidFill>
              <a:schemeClr val="dk2"/>
            </a:solidFill>
            <a:prstDash val="solid"/>
            <a:round/>
            <a:headEnd len="med" w="med" type="none"/>
            <a:tailEnd len="med" w="med" type="triangle"/>
          </a:ln>
        </p:spPr>
      </p:cxnSp>
      <p:sp>
        <p:nvSpPr>
          <p:cNvPr id="216" name="Google Shape;216;p24"/>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25"/>
          <p:cNvSpPr txBox="1"/>
          <p:nvPr>
            <p:ph type="title"/>
          </p:nvPr>
        </p:nvSpPr>
        <p:spPr>
          <a:xfrm>
            <a:off x="280875" y="322275"/>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CI/CD Pipeline &amp; Tests</a:t>
            </a:r>
            <a:endParaRPr/>
          </a:p>
        </p:txBody>
      </p:sp>
      <p:sp>
        <p:nvSpPr>
          <p:cNvPr id="222" name="Google Shape;222;p25"/>
          <p:cNvSpPr txBox="1"/>
          <p:nvPr>
            <p:ph idx="1" type="body"/>
          </p:nvPr>
        </p:nvSpPr>
        <p:spPr>
          <a:xfrm>
            <a:off x="345650" y="971825"/>
            <a:ext cx="1219200" cy="2021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Jobs:</a:t>
            </a:r>
            <a:endParaRPr/>
          </a:p>
          <a:p>
            <a:pPr indent="0" lvl="0" marL="0" rtl="0" algn="l">
              <a:spcBef>
                <a:spcPts val="1200"/>
              </a:spcBef>
              <a:spcAft>
                <a:spcPts val="0"/>
              </a:spcAft>
              <a:buNone/>
            </a:pPr>
            <a:r>
              <a:rPr lang="en"/>
              <a:t>-say-hello</a:t>
            </a:r>
            <a:endParaRPr/>
          </a:p>
          <a:p>
            <a:pPr indent="0" lvl="0" marL="0" rtl="0" algn="l">
              <a:spcBef>
                <a:spcPts val="1200"/>
              </a:spcBef>
              <a:spcAft>
                <a:spcPts val="0"/>
              </a:spcAft>
              <a:buNone/>
            </a:pPr>
            <a:r>
              <a:rPr lang="en"/>
              <a:t>-check-env</a:t>
            </a:r>
            <a:endParaRPr/>
          </a:p>
          <a:p>
            <a:pPr indent="0" lvl="0" marL="0" rtl="0" algn="l">
              <a:spcBef>
                <a:spcPts val="1200"/>
              </a:spcBef>
              <a:spcAft>
                <a:spcPts val="0"/>
              </a:spcAft>
              <a:buNone/>
            </a:pPr>
            <a:r>
              <a:rPr lang="en"/>
              <a:t>-node/test</a:t>
            </a:r>
            <a:endParaRPr/>
          </a:p>
          <a:p>
            <a:pPr indent="0" lvl="0" marL="0" rtl="0" algn="l">
              <a:spcBef>
                <a:spcPts val="1200"/>
              </a:spcBef>
              <a:spcAft>
                <a:spcPts val="1200"/>
              </a:spcAft>
              <a:buNone/>
            </a:pPr>
            <a:r>
              <a:rPr lang="en"/>
              <a:t>-publish</a:t>
            </a:r>
            <a:endParaRPr/>
          </a:p>
        </p:txBody>
      </p:sp>
      <p:pic>
        <p:nvPicPr>
          <p:cNvPr id="223" name="Google Shape;223;p25"/>
          <p:cNvPicPr preferRelativeResize="0"/>
          <p:nvPr/>
        </p:nvPicPr>
        <p:blipFill>
          <a:blip r:embed="rId3">
            <a:alphaModFix/>
          </a:blip>
          <a:stretch>
            <a:fillRect/>
          </a:stretch>
        </p:blipFill>
        <p:spPr>
          <a:xfrm>
            <a:off x="7038674" y="298800"/>
            <a:ext cx="988250" cy="1001550"/>
          </a:xfrm>
          <a:prstGeom prst="rect">
            <a:avLst/>
          </a:prstGeom>
          <a:noFill/>
          <a:ln>
            <a:noFill/>
          </a:ln>
        </p:spPr>
      </p:pic>
      <p:sp>
        <p:nvSpPr>
          <p:cNvPr id="224" name="Google Shape;224;p25"/>
          <p:cNvSpPr txBox="1"/>
          <p:nvPr>
            <p:ph idx="1" type="body"/>
          </p:nvPr>
        </p:nvSpPr>
        <p:spPr>
          <a:xfrm>
            <a:off x="559350" y="4270382"/>
            <a:ext cx="1257000" cy="341100"/>
          </a:xfrm>
          <a:prstGeom prst="rect">
            <a:avLst/>
          </a:prstGeom>
        </p:spPr>
        <p:txBody>
          <a:bodyPr anchorCtr="0" anchor="t" bIns="91425" lIns="91425" spcFirstLastPara="1" rIns="91425" wrap="square" tIns="91425">
            <a:normAutofit fontScale="77500"/>
          </a:bodyPr>
          <a:lstStyle/>
          <a:p>
            <a:pPr indent="0" lvl="0" marL="0" rtl="0" algn="l">
              <a:spcBef>
                <a:spcPts val="0"/>
              </a:spcBef>
              <a:spcAft>
                <a:spcPts val="1200"/>
              </a:spcAft>
              <a:buNone/>
            </a:pPr>
            <a:r>
              <a:rPr lang="en">
                <a:solidFill>
                  <a:srgbClr val="990000"/>
                </a:solidFill>
              </a:rPr>
              <a:t>test-and-publish</a:t>
            </a:r>
            <a:endParaRPr>
              <a:solidFill>
                <a:srgbClr val="990000"/>
              </a:solidFill>
            </a:endParaRPr>
          </a:p>
        </p:txBody>
      </p:sp>
      <p:sp>
        <p:nvSpPr>
          <p:cNvPr id="225" name="Google Shape;225;p25"/>
          <p:cNvSpPr txBox="1"/>
          <p:nvPr>
            <p:ph idx="1" type="body"/>
          </p:nvPr>
        </p:nvSpPr>
        <p:spPr>
          <a:xfrm>
            <a:off x="559350" y="3646842"/>
            <a:ext cx="1386900" cy="3615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SzPts val="852"/>
              <a:buNone/>
            </a:pPr>
            <a:r>
              <a:rPr lang="en" sz="1107">
                <a:solidFill>
                  <a:srgbClr val="990000"/>
                </a:solidFill>
              </a:rPr>
              <a:t>say-hello-workflow</a:t>
            </a:r>
            <a:endParaRPr sz="1107">
              <a:solidFill>
                <a:srgbClr val="990000"/>
              </a:solidFill>
            </a:endParaRPr>
          </a:p>
        </p:txBody>
      </p:sp>
      <p:sp>
        <p:nvSpPr>
          <p:cNvPr id="226" name="Google Shape;226;p25"/>
          <p:cNvSpPr txBox="1"/>
          <p:nvPr>
            <p:ph idx="1" type="body"/>
          </p:nvPr>
        </p:nvSpPr>
        <p:spPr>
          <a:xfrm>
            <a:off x="2217092" y="3646842"/>
            <a:ext cx="1184400" cy="3615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1200"/>
              </a:spcAft>
              <a:buNone/>
            </a:pPr>
            <a:r>
              <a:rPr lang="en"/>
              <a:t>say-hello</a:t>
            </a:r>
            <a:endParaRPr/>
          </a:p>
        </p:txBody>
      </p:sp>
      <p:cxnSp>
        <p:nvCxnSpPr>
          <p:cNvPr id="227" name="Google Shape;227;p25"/>
          <p:cNvCxnSpPr>
            <a:stCxn id="225" idx="3"/>
            <a:endCxn id="226" idx="1"/>
          </p:cNvCxnSpPr>
          <p:nvPr/>
        </p:nvCxnSpPr>
        <p:spPr>
          <a:xfrm>
            <a:off x="1946250" y="3827592"/>
            <a:ext cx="270900" cy="0"/>
          </a:xfrm>
          <a:prstGeom prst="straightConnector1">
            <a:avLst/>
          </a:prstGeom>
          <a:noFill/>
          <a:ln cap="flat" cmpd="sng" w="9525">
            <a:solidFill>
              <a:schemeClr val="dk2"/>
            </a:solidFill>
            <a:prstDash val="solid"/>
            <a:round/>
            <a:headEnd len="med" w="med" type="none"/>
            <a:tailEnd len="med" w="med" type="triangle"/>
          </a:ln>
        </p:spPr>
      </p:cxnSp>
      <p:sp>
        <p:nvSpPr>
          <p:cNvPr id="228" name="Google Shape;228;p25"/>
          <p:cNvSpPr txBox="1"/>
          <p:nvPr/>
        </p:nvSpPr>
        <p:spPr>
          <a:xfrm>
            <a:off x="559363" y="2960499"/>
            <a:ext cx="3093300" cy="384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1300">
                <a:solidFill>
                  <a:schemeClr val="dk2"/>
                </a:solidFill>
                <a:latin typeface="Calibri"/>
                <a:ea typeface="Calibri"/>
                <a:cs typeface="Calibri"/>
                <a:sym typeface="Calibri"/>
              </a:rPr>
              <a:t>Workflow:</a:t>
            </a:r>
            <a:endParaRPr/>
          </a:p>
        </p:txBody>
      </p:sp>
      <p:sp>
        <p:nvSpPr>
          <p:cNvPr id="229" name="Google Shape;229;p25"/>
          <p:cNvSpPr txBox="1"/>
          <p:nvPr>
            <p:ph idx="1" type="body"/>
          </p:nvPr>
        </p:nvSpPr>
        <p:spPr>
          <a:xfrm>
            <a:off x="2122410" y="4260122"/>
            <a:ext cx="1184400" cy="3615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1200"/>
              </a:spcAft>
              <a:buNone/>
            </a:pPr>
            <a:r>
              <a:rPr lang="en"/>
              <a:t>check-env</a:t>
            </a:r>
            <a:endParaRPr/>
          </a:p>
        </p:txBody>
      </p:sp>
      <p:sp>
        <p:nvSpPr>
          <p:cNvPr id="230" name="Google Shape;230;p25"/>
          <p:cNvSpPr txBox="1"/>
          <p:nvPr>
            <p:ph idx="1" type="body"/>
          </p:nvPr>
        </p:nvSpPr>
        <p:spPr>
          <a:xfrm>
            <a:off x="3276532" y="4260122"/>
            <a:ext cx="1184400" cy="3615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1200"/>
              </a:spcAft>
              <a:buNone/>
            </a:pPr>
            <a:r>
              <a:rPr lang="en"/>
              <a:t>node/test</a:t>
            </a:r>
            <a:endParaRPr/>
          </a:p>
        </p:txBody>
      </p:sp>
      <p:sp>
        <p:nvSpPr>
          <p:cNvPr id="231" name="Google Shape;231;p25"/>
          <p:cNvSpPr txBox="1"/>
          <p:nvPr>
            <p:ph idx="1" type="body"/>
          </p:nvPr>
        </p:nvSpPr>
        <p:spPr>
          <a:xfrm>
            <a:off x="4507729" y="4260122"/>
            <a:ext cx="1184400" cy="3615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1200"/>
              </a:spcAft>
              <a:buNone/>
            </a:pPr>
            <a:r>
              <a:rPr lang="en"/>
              <a:t>publish</a:t>
            </a:r>
            <a:endParaRPr/>
          </a:p>
        </p:txBody>
      </p:sp>
      <p:cxnSp>
        <p:nvCxnSpPr>
          <p:cNvPr id="232" name="Google Shape;232;p25"/>
          <p:cNvCxnSpPr>
            <a:stCxn id="224" idx="3"/>
            <a:endCxn id="229" idx="1"/>
          </p:cNvCxnSpPr>
          <p:nvPr/>
        </p:nvCxnSpPr>
        <p:spPr>
          <a:xfrm>
            <a:off x="1816350" y="4440932"/>
            <a:ext cx="306000" cy="0"/>
          </a:xfrm>
          <a:prstGeom prst="straightConnector1">
            <a:avLst/>
          </a:prstGeom>
          <a:noFill/>
          <a:ln cap="flat" cmpd="sng" w="9525">
            <a:solidFill>
              <a:schemeClr val="dk2"/>
            </a:solidFill>
            <a:prstDash val="solid"/>
            <a:round/>
            <a:headEnd len="med" w="med" type="none"/>
            <a:tailEnd len="med" w="med" type="triangle"/>
          </a:ln>
        </p:spPr>
      </p:cxnSp>
      <p:cxnSp>
        <p:nvCxnSpPr>
          <p:cNvPr id="233" name="Google Shape;233;p25"/>
          <p:cNvCxnSpPr/>
          <p:nvPr/>
        </p:nvCxnSpPr>
        <p:spPr>
          <a:xfrm>
            <a:off x="2964982" y="4440899"/>
            <a:ext cx="305700" cy="0"/>
          </a:xfrm>
          <a:prstGeom prst="straightConnector1">
            <a:avLst/>
          </a:prstGeom>
          <a:noFill/>
          <a:ln cap="flat" cmpd="sng" w="9525">
            <a:solidFill>
              <a:schemeClr val="dk2"/>
            </a:solidFill>
            <a:prstDash val="solid"/>
            <a:round/>
            <a:headEnd len="med" w="med" type="none"/>
            <a:tailEnd len="med" w="med" type="triangle"/>
          </a:ln>
        </p:spPr>
      </p:cxnSp>
      <p:cxnSp>
        <p:nvCxnSpPr>
          <p:cNvPr id="234" name="Google Shape;234;p25"/>
          <p:cNvCxnSpPr/>
          <p:nvPr/>
        </p:nvCxnSpPr>
        <p:spPr>
          <a:xfrm>
            <a:off x="4098533" y="4440899"/>
            <a:ext cx="305700" cy="0"/>
          </a:xfrm>
          <a:prstGeom prst="straightConnector1">
            <a:avLst/>
          </a:prstGeom>
          <a:noFill/>
          <a:ln cap="flat" cmpd="sng" w="9525">
            <a:solidFill>
              <a:schemeClr val="dk2"/>
            </a:solidFill>
            <a:prstDash val="solid"/>
            <a:round/>
            <a:headEnd len="med" w="med" type="none"/>
            <a:tailEnd len="med" w="med" type="triangle"/>
          </a:ln>
        </p:spPr>
      </p:cxnSp>
      <p:sp>
        <p:nvSpPr>
          <p:cNvPr id="235" name="Google Shape;235;p25"/>
          <p:cNvSpPr txBox="1"/>
          <p:nvPr>
            <p:ph idx="1" type="body"/>
          </p:nvPr>
        </p:nvSpPr>
        <p:spPr>
          <a:xfrm>
            <a:off x="2217092" y="3488388"/>
            <a:ext cx="1184400" cy="361500"/>
          </a:xfrm>
          <a:prstGeom prst="rect">
            <a:avLst/>
          </a:prstGeom>
        </p:spPr>
        <p:txBody>
          <a:bodyPr anchorCtr="0" anchor="t" bIns="91425" lIns="91425" spcFirstLastPara="1" rIns="91425" wrap="square" tIns="91425">
            <a:normAutofit fontScale="47500"/>
          </a:bodyPr>
          <a:lstStyle/>
          <a:p>
            <a:pPr indent="0" lvl="0" marL="0" rtl="0" algn="l">
              <a:spcBef>
                <a:spcPts val="0"/>
              </a:spcBef>
              <a:spcAft>
                <a:spcPts val="1200"/>
              </a:spcAft>
              <a:buNone/>
            </a:pPr>
            <a:r>
              <a:rPr lang="en"/>
              <a:t>Is CircleCI properly configured?</a:t>
            </a:r>
            <a:endParaRPr/>
          </a:p>
        </p:txBody>
      </p:sp>
      <p:sp>
        <p:nvSpPr>
          <p:cNvPr id="236" name="Google Shape;236;p25"/>
          <p:cNvSpPr txBox="1"/>
          <p:nvPr>
            <p:ph idx="1" type="body"/>
          </p:nvPr>
        </p:nvSpPr>
        <p:spPr>
          <a:xfrm>
            <a:off x="2122410" y="3953471"/>
            <a:ext cx="1184400" cy="361500"/>
          </a:xfrm>
          <a:prstGeom prst="rect">
            <a:avLst/>
          </a:prstGeom>
        </p:spPr>
        <p:txBody>
          <a:bodyPr anchorCtr="0" anchor="t" bIns="91425" lIns="91425" spcFirstLastPara="1" rIns="91425" wrap="square" tIns="91425">
            <a:normAutofit fontScale="40000"/>
          </a:bodyPr>
          <a:lstStyle/>
          <a:p>
            <a:pPr indent="0" lvl="0" marL="0" rtl="0" algn="l">
              <a:spcBef>
                <a:spcPts val="0"/>
              </a:spcBef>
              <a:spcAft>
                <a:spcPts val="1200"/>
              </a:spcAft>
              <a:buNone/>
            </a:pPr>
            <a:r>
              <a:rPr lang="en"/>
              <a:t>Are the environment variables set? E.g. npm API key</a:t>
            </a:r>
            <a:endParaRPr/>
          </a:p>
        </p:txBody>
      </p:sp>
      <p:sp>
        <p:nvSpPr>
          <p:cNvPr id="237" name="Google Shape;237;p25"/>
          <p:cNvSpPr txBox="1"/>
          <p:nvPr>
            <p:ph idx="1" type="body"/>
          </p:nvPr>
        </p:nvSpPr>
        <p:spPr>
          <a:xfrm>
            <a:off x="3220027" y="3953459"/>
            <a:ext cx="1184400" cy="361500"/>
          </a:xfrm>
          <a:prstGeom prst="rect">
            <a:avLst/>
          </a:prstGeom>
        </p:spPr>
        <p:txBody>
          <a:bodyPr anchorCtr="0" anchor="t" bIns="91425" lIns="91425" spcFirstLastPara="1" rIns="91425" wrap="square" tIns="91425">
            <a:normAutofit fontScale="40000"/>
          </a:bodyPr>
          <a:lstStyle/>
          <a:p>
            <a:pPr indent="0" lvl="0" marL="0" rtl="0" algn="l">
              <a:spcBef>
                <a:spcPts val="0"/>
              </a:spcBef>
              <a:spcAft>
                <a:spcPts val="1200"/>
              </a:spcAft>
              <a:buNone/>
            </a:pPr>
            <a:r>
              <a:rPr lang="en"/>
              <a:t>Run the jest tests on the package. </a:t>
            </a:r>
            <a:endParaRPr/>
          </a:p>
        </p:txBody>
      </p:sp>
      <p:sp>
        <p:nvSpPr>
          <p:cNvPr id="238" name="Google Shape;238;p25"/>
          <p:cNvSpPr txBox="1"/>
          <p:nvPr>
            <p:ph idx="1" type="body"/>
          </p:nvPr>
        </p:nvSpPr>
        <p:spPr>
          <a:xfrm>
            <a:off x="4339799" y="3913238"/>
            <a:ext cx="1386900" cy="441900"/>
          </a:xfrm>
          <a:prstGeom prst="rect">
            <a:avLst/>
          </a:prstGeom>
        </p:spPr>
        <p:txBody>
          <a:bodyPr anchorCtr="0" anchor="t" bIns="91425" lIns="91425" spcFirstLastPara="1" rIns="91425" wrap="square" tIns="91425">
            <a:normAutofit fontScale="47500"/>
          </a:bodyPr>
          <a:lstStyle/>
          <a:p>
            <a:pPr indent="0" lvl="0" marL="0" rtl="0" algn="l">
              <a:spcBef>
                <a:spcPts val="0"/>
              </a:spcBef>
              <a:spcAft>
                <a:spcPts val="1200"/>
              </a:spcAft>
              <a:buNone/>
            </a:pPr>
            <a:r>
              <a:rPr lang="en"/>
              <a:t>Verify that package.json has new version specified and push to npm.</a:t>
            </a:r>
            <a:endParaRPr/>
          </a:p>
        </p:txBody>
      </p:sp>
      <p:sp>
        <p:nvSpPr>
          <p:cNvPr id="239" name="Google Shape;239;p25"/>
          <p:cNvSpPr txBox="1"/>
          <p:nvPr>
            <p:ph idx="1" type="body"/>
          </p:nvPr>
        </p:nvSpPr>
        <p:spPr>
          <a:xfrm>
            <a:off x="5921025" y="1829075"/>
            <a:ext cx="2897700" cy="2432700"/>
          </a:xfrm>
          <a:prstGeom prst="rect">
            <a:avLst/>
          </a:prstGeom>
        </p:spPr>
        <p:txBody>
          <a:bodyPr anchorCtr="0" anchor="t" bIns="91425" lIns="91425" spcFirstLastPara="1" rIns="91425" wrap="square" tIns="91425">
            <a:normAutofit fontScale="55000" lnSpcReduction="20000"/>
          </a:bodyPr>
          <a:lstStyle/>
          <a:p>
            <a:pPr indent="0" lvl="0" marL="0" rtl="0" algn="l">
              <a:spcBef>
                <a:spcPts val="0"/>
              </a:spcBef>
              <a:spcAft>
                <a:spcPts val="0"/>
              </a:spcAft>
              <a:buNone/>
            </a:pPr>
            <a:r>
              <a:rPr lang="en"/>
              <a:t>Unit testing UI/visual components is cumbersome and expensive when running everytime on the CI/CD pipeline. Think Mocha? Also, asynchronous functionality is very limited within the superset plugin library. </a:t>
            </a:r>
            <a:endParaRPr/>
          </a:p>
          <a:p>
            <a:pPr indent="0" lvl="0" marL="0" rtl="0" algn="l">
              <a:spcBef>
                <a:spcPts val="1200"/>
              </a:spcBef>
              <a:spcAft>
                <a:spcPts val="0"/>
              </a:spcAft>
              <a:buNone/>
            </a:pPr>
            <a:r>
              <a:rPr lang="en"/>
              <a:t>What can we test?</a:t>
            </a:r>
            <a:endParaRPr/>
          </a:p>
          <a:p>
            <a:pPr indent="0" lvl="0" marL="0" rtl="0" algn="l">
              <a:spcBef>
                <a:spcPts val="1200"/>
              </a:spcBef>
              <a:spcAft>
                <a:spcPts val="0"/>
              </a:spcAft>
              <a:buNone/>
            </a:pPr>
            <a:r>
              <a:rPr lang="en"/>
              <a:t>-index.test.ts</a:t>
            </a:r>
            <a:endParaRPr/>
          </a:p>
          <a:p>
            <a:pPr indent="0" lvl="0" marL="0" rtl="0" algn="l">
              <a:spcBef>
                <a:spcPts val="1200"/>
              </a:spcBef>
              <a:spcAft>
                <a:spcPts val="0"/>
              </a:spcAft>
              <a:buNone/>
            </a:pPr>
            <a:r>
              <a:rPr lang="en"/>
              <a:t>Is the plugin functional?</a:t>
            </a:r>
            <a:endParaRPr/>
          </a:p>
          <a:p>
            <a:pPr indent="0" lvl="0" marL="0" rtl="0" algn="l">
              <a:spcBef>
                <a:spcPts val="1200"/>
              </a:spcBef>
              <a:spcAft>
                <a:spcPts val="0"/>
              </a:spcAft>
              <a:buNone/>
            </a:pPr>
            <a:r>
              <a:rPr lang="en"/>
              <a:t>-buildQuery.test.ts</a:t>
            </a:r>
            <a:endParaRPr/>
          </a:p>
          <a:p>
            <a:pPr indent="0" lvl="0" marL="0" rtl="0" algn="l">
              <a:spcBef>
                <a:spcPts val="1200"/>
              </a:spcBef>
              <a:spcAft>
                <a:spcPts val="0"/>
              </a:spcAft>
              <a:buNone/>
            </a:pPr>
            <a:r>
              <a:rPr lang="en"/>
              <a:t>Can we get a reliable way to transform the formdata into a request? </a:t>
            </a:r>
            <a:endParaRPr/>
          </a:p>
          <a:p>
            <a:pPr indent="0" lvl="0" marL="0" rtl="0" algn="l">
              <a:spcBef>
                <a:spcPts val="1200"/>
              </a:spcBef>
              <a:spcAft>
                <a:spcPts val="0"/>
              </a:spcAft>
              <a:buNone/>
            </a:pPr>
            <a:r>
              <a:rPr lang="en"/>
              <a:t>-transformProps.test.ts</a:t>
            </a:r>
            <a:endParaRPr/>
          </a:p>
          <a:p>
            <a:pPr indent="0" lvl="0" marL="0" rtl="0" algn="l">
              <a:spcBef>
                <a:spcPts val="1200"/>
              </a:spcBef>
              <a:spcAft>
                <a:spcPts val="1200"/>
              </a:spcAft>
              <a:buNone/>
            </a:pPr>
            <a:r>
              <a:rPr lang="en"/>
              <a:t>Are we giving the chart the kind of data that it needs?</a:t>
            </a:r>
            <a:endParaRPr/>
          </a:p>
        </p:txBody>
      </p:sp>
      <p:pic>
        <p:nvPicPr>
          <p:cNvPr id="240" name="Google Shape;240;p25"/>
          <p:cNvPicPr preferRelativeResize="0"/>
          <p:nvPr/>
        </p:nvPicPr>
        <p:blipFill>
          <a:blip r:embed="rId4">
            <a:alphaModFix/>
          </a:blip>
          <a:stretch>
            <a:fillRect/>
          </a:stretch>
        </p:blipFill>
        <p:spPr>
          <a:xfrm>
            <a:off x="1564850" y="1128700"/>
            <a:ext cx="4286198" cy="22561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26"/>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246" name="Google Shape;246;p26"/>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47" name="Google Shape;247;p26"/>
          <p:cNvPicPr preferRelativeResize="0"/>
          <p:nvPr/>
        </p:nvPicPr>
        <p:blipFill>
          <a:blip r:embed="rId3">
            <a:alphaModFix/>
          </a:blip>
          <a:stretch>
            <a:fillRect/>
          </a:stretch>
        </p:blipFill>
        <p:spPr>
          <a:xfrm>
            <a:off x="5389948" y="434123"/>
            <a:ext cx="2832862" cy="1251425"/>
          </a:xfrm>
          <a:prstGeom prst="rect">
            <a:avLst/>
          </a:prstGeom>
          <a:noFill/>
          <a:ln>
            <a:noFill/>
          </a:ln>
        </p:spPr>
      </p:pic>
      <p:pic>
        <p:nvPicPr>
          <p:cNvPr id="248" name="Google Shape;248;p26"/>
          <p:cNvPicPr preferRelativeResize="0"/>
          <p:nvPr/>
        </p:nvPicPr>
        <p:blipFill>
          <a:blip r:embed="rId4">
            <a:alphaModFix/>
          </a:blip>
          <a:stretch>
            <a:fillRect/>
          </a:stretch>
        </p:blipFill>
        <p:spPr>
          <a:xfrm>
            <a:off x="301600" y="295725"/>
            <a:ext cx="4150775" cy="1220500"/>
          </a:xfrm>
          <a:prstGeom prst="rect">
            <a:avLst/>
          </a:prstGeom>
          <a:noFill/>
          <a:ln>
            <a:noFill/>
          </a:ln>
        </p:spPr>
      </p:pic>
      <p:pic>
        <p:nvPicPr>
          <p:cNvPr id="249" name="Google Shape;249;p26"/>
          <p:cNvPicPr preferRelativeResize="0"/>
          <p:nvPr/>
        </p:nvPicPr>
        <p:blipFill rotWithShape="1">
          <a:blip r:embed="rId5">
            <a:alphaModFix/>
          </a:blip>
          <a:srcRect b="4499" l="-2021" r="18820" t="-4500"/>
          <a:stretch/>
        </p:blipFill>
        <p:spPr>
          <a:xfrm>
            <a:off x="117075" y="1591988"/>
            <a:ext cx="4300426" cy="1107875"/>
          </a:xfrm>
          <a:prstGeom prst="rect">
            <a:avLst/>
          </a:prstGeom>
          <a:noFill/>
          <a:ln>
            <a:noFill/>
          </a:ln>
        </p:spPr>
      </p:pic>
      <p:pic>
        <p:nvPicPr>
          <p:cNvPr id="250" name="Google Shape;250;p26"/>
          <p:cNvPicPr preferRelativeResize="0"/>
          <p:nvPr/>
        </p:nvPicPr>
        <p:blipFill>
          <a:blip r:embed="rId6">
            <a:alphaModFix/>
          </a:blip>
          <a:stretch>
            <a:fillRect/>
          </a:stretch>
        </p:blipFill>
        <p:spPr>
          <a:xfrm>
            <a:off x="351475" y="2749700"/>
            <a:ext cx="3681623" cy="2126650"/>
          </a:xfrm>
          <a:prstGeom prst="rect">
            <a:avLst/>
          </a:prstGeom>
          <a:noFill/>
          <a:ln>
            <a:noFill/>
          </a:ln>
        </p:spPr>
      </p:pic>
      <p:pic>
        <p:nvPicPr>
          <p:cNvPr id="251" name="Google Shape;251;p26"/>
          <p:cNvPicPr preferRelativeResize="0"/>
          <p:nvPr/>
        </p:nvPicPr>
        <p:blipFill>
          <a:blip r:embed="rId7">
            <a:alphaModFix/>
          </a:blip>
          <a:stretch>
            <a:fillRect/>
          </a:stretch>
        </p:blipFill>
        <p:spPr>
          <a:xfrm>
            <a:off x="4572000" y="2521600"/>
            <a:ext cx="4326476" cy="1965349"/>
          </a:xfrm>
          <a:prstGeom prst="rect">
            <a:avLst/>
          </a:prstGeom>
          <a:noFill/>
          <a:ln>
            <a:noFill/>
          </a:ln>
        </p:spPr>
      </p:pic>
      <p:cxnSp>
        <p:nvCxnSpPr>
          <p:cNvPr id="252" name="Google Shape;252;p26"/>
          <p:cNvCxnSpPr>
            <a:stCxn id="249" idx="0"/>
          </p:cNvCxnSpPr>
          <p:nvPr/>
        </p:nvCxnSpPr>
        <p:spPr>
          <a:xfrm flipH="1">
            <a:off x="2252888" y="1591988"/>
            <a:ext cx="14400" cy="396600"/>
          </a:xfrm>
          <a:prstGeom prst="straightConnector1">
            <a:avLst/>
          </a:prstGeom>
          <a:noFill/>
          <a:ln cap="flat" cmpd="sng" w="9525">
            <a:solidFill>
              <a:schemeClr val="dk2"/>
            </a:solidFill>
            <a:prstDash val="solid"/>
            <a:round/>
            <a:headEnd len="med" w="med" type="none"/>
            <a:tailEnd len="med" w="med" type="triangle"/>
          </a:ln>
        </p:spPr>
      </p:cxnSp>
      <p:cxnSp>
        <p:nvCxnSpPr>
          <p:cNvPr id="253" name="Google Shape;253;p26"/>
          <p:cNvCxnSpPr>
            <a:stCxn id="249" idx="2"/>
          </p:cNvCxnSpPr>
          <p:nvPr/>
        </p:nvCxnSpPr>
        <p:spPr>
          <a:xfrm flipH="1">
            <a:off x="2257688" y="2699862"/>
            <a:ext cx="9600" cy="310500"/>
          </a:xfrm>
          <a:prstGeom prst="straightConnector1">
            <a:avLst/>
          </a:prstGeom>
          <a:noFill/>
          <a:ln cap="flat" cmpd="sng" w="9525">
            <a:solidFill>
              <a:schemeClr val="dk2"/>
            </a:solidFill>
            <a:prstDash val="solid"/>
            <a:round/>
            <a:headEnd len="med" w="med" type="none"/>
            <a:tailEnd len="med" w="med" type="triangle"/>
          </a:ln>
        </p:spPr>
      </p:cxnSp>
      <p:cxnSp>
        <p:nvCxnSpPr>
          <p:cNvPr id="254" name="Google Shape;254;p26"/>
          <p:cNvCxnSpPr>
            <a:stCxn id="250" idx="3"/>
          </p:cNvCxnSpPr>
          <p:nvPr/>
        </p:nvCxnSpPr>
        <p:spPr>
          <a:xfrm flipH="1" rot="10800000">
            <a:off x="4033098" y="1516225"/>
            <a:ext cx="1610700" cy="2296800"/>
          </a:xfrm>
          <a:prstGeom prst="straightConnector1">
            <a:avLst/>
          </a:prstGeom>
          <a:noFill/>
          <a:ln cap="flat" cmpd="sng" w="9525">
            <a:solidFill>
              <a:schemeClr val="dk2"/>
            </a:solidFill>
            <a:prstDash val="solid"/>
            <a:round/>
            <a:headEnd len="med" w="med" type="none"/>
            <a:tailEnd len="med" w="med" type="triangle"/>
          </a:ln>
        </p:spPr>
      </p:cxnSp>
      <p:cxnSp>
        <p:nvCxnSpPr>
          <p:cNvPr id="255" name="Google Shape;255;p26"/>
          <p:cNvCxnSpPr>
            <a:stCxn id="247" idx="2"/>
          </p:cNvCxnSpPr>
          <p:nvPr/>
        </p:nvCxnSpPr>
        <p:spPr>
          <a:xfrm>
            <a:off x="6806379" y="1685548"/>
            <a:ext cx="36600" cy="8415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pic>
        <p:nvPicPr>
          <p:cNvPr id="260" name="Google Shape;260;p27"/>
          <p:cNvPicPr preferRelativeResize="0"/>
          <p:nvPr/>
        </p:nvPicPr>
        <p:blipFill>
          <a:blip r:embed="rId3">
            <a:alphaModFix/>
          </a:blip>
          <a:stretch>
            <a:fillRect/>
          </a:stretch>
        </p:blipFill>
        <p:spPr>
          <a:xfrm>
            <a:off x="2103525" y="202800"/>
            <a:ext cx="4462351" cy="4737899"/>
          </a:xfrm>
          <a:prstGeom prst="rect">
            <a:avLst/>
          </a:prstGeom>
          <a:noFill/>
          <a:ln>
            <a:noFill/>
          </a:ln>
        </p:spPr>
      </p:pic>
      <p:sp>
        <p:nvSpPr>
          <p:cNvPr id="261" name="Google Shape;261;p27"/>
          <p:cNvSpPr txBox="1"/>
          <p:nvPr>
            <p:ph type="title"/>
          </p:nvPr>
        </p:nvSpPr>
        <p:spPr>
          <a:xfrm>
            <a:off x="350650" y="242525"/>
            <a:ext cx="6711600" cy="664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External</a:t>
            </a:r>
            <a:r>
              <a:rPr lang="en"/>
              <a:t> flow</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28"/>
          <p:cNvSpPr txBox="1"/>
          <p:nvPr>
            <p:ph type="title"/>
          </p:nvPr>
        </p:nvSpPr>
        <p:spPr>
          <a:xfrm>
            <a:off x="704725" y="455825"/>
            <a:ext cx="7620000" cy="635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Architecture and Technical Discussion</a:t>
            </a:r>
            <a:endParaRPr/>
          </a:p>
        </p:txBody>
      </p:sp>
      <p:sp>
        <p:nvSpPr>
          <p:cNvPr id="267" name="Google Shape;267;p28"/>
          <p:cNvSpPr txBox="1"/>
          <p:nvPr>
            <p:ph idx="1" type="body"/>
          </p:nvPr>
        </p:nvSpPr>
        <p:spPr>
          <a:xfrm>
            <a:off x="752900" y="1313075"/>
            <a:ext cx="7841700" cy="31257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000000"/>
              </a:buClr>
              <a:buSzPts val="1800"/>
              <a:buFont typeface="Arial"/>
              <a:buChar char="-"/>
            </a:pPr>
            <a:r>
              <a:rPr lang="en" sz="1800">
                <a:solidFill>
                  <a:srgbClr val="000000"/>
                </a:solidFill>
                <a:latin typeface="Arial"/>
                <a:ea typeface="Arial"/>
                <a:cs typeface="Arial"/>
                <a:sym typeface="Arial"/>
              </a:rPr>
              <a:t>Proper Documentation: Created comments for </a:t>
            </a:r>
            <a:r>
              <a:rPr lang="en" sz="1800">
                <a:solidFill>
                  <a:srgbClr val="000000"/>
                </a:solidFill>
                <a:latin typeface="Arial"/>
                <a:ea typeface="Arial"/>
                <a:cs typeface="Arial"/>
                <a:sym typeface="Arial"/>
              </a:rPr>
              <a:t>readability</a:t>
            </a:r>
            <a:endParaRPr sz="1800">
              <a:solidFill>
                <a:srgbClr val="000000"/>
              </a:solidFill>
              <a:latin typeface="Arial"/>
              <a:ea typeface="Arial"/>
              <a:cs typeface="Arial"/>
              <a:sym typeface="Arial"/>
            </a:endParaRPr>
          </a:p>
          <a:p>
            <a:pPr indent="-342900" lvl="0" marL="457200" rtl="0" algn="l">
              <a:spcBef>
                <a:spcPts val="0"/>
              </a:spcBef>
              <a:spcAft>
                <a:spcPts val="0"/>
              </a:spcAft>
              <a:buClr>
                <a:srgbClr val="000000"/>
              </a:buClr>
              <a:buSzPts val="1800"/>
              <a:buFont typeface="Arial"/>
              <a:buChar char="-"/>
            </a:pPr>
            <a:r>
              <a:rPr lang="en" sz="1800">
                <a:solidFill>
                  <a:srgbClr val="000000"/>
                </a:solidFill>
                <a:latin typeface="Arial"/>
                <a:ea typeface="Arial"/>
                <a:cs typeface="Arial"/>
                <a:sym typeface="Arial"/>
              </a:rPr>
              <a:t>Used ESLint and Prettier to ensure proper coding practices</a:t>
            </a:r>
            <a:endParaRPr sz="1800">
              <a:solidFill>
                <a:srgbClr val="000000"/>
              </a:solidFill>
              <a:latin typeface="Arial"/>
              <a:ea typeface="Arial"/>
              <a:cs typeface="Arial"/>
              <a:sym typeface="Arial"/>
            </a:endParaRPr>
          </a:p>
          <a:p>
            <a:pPr indent="0" lvl="0" marL="457200" rtl="0" algn="l">
              <a:spcBef>
                <a:spcPts val="0"/>
              </a:spcBef>
              <a:spcAft>
                <a:spcPts val="0"/>
              </a:spcAft>
              <a:buNone/>
            </a:pPr>
            <a:r>
              <a:t/>
            </a:r>
            <a:endParaRPr sz="2000"/>
          </a:p>
        </p:txBody>
      </p:sp>
      <p:pic>
        <p:nvPicPr>
          <p:cNvPr id="268" name="Google Shape;268;p28"/>
          <p:cNvPicPr preferRelativeResize="0"/>
          <p:nvPr/>
        </p:nvPicPr>
        <p:blipFill>
          <a:blip r:embed="rId3">
            <a:alphaModFix/>
          </a:blip>
          <a:stretch>
            <a:fillRect/>
          </a:stretch>
        </p:blipFill>
        <p:spPr>
          <a:xfrm>
            <a:off x="658275" y="2468925"/>
            <a:ext cx="7936276" cy="16794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29"/>
          <p:cNvSpPr txBox="1"/>
          <p:nvPr>
            <p:ph type="title"/>
          </p:nvPr>
        </p:nvSpPr>
        <p:spPr>
          <a:xfrm>
            <a:off x="819150" y="522225"/>
            <a:ext cx="7505700" cy="9546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0"/>
              </a:spcAft>
              <a:buClr>
                <a:schemeClr val="dk1"/>
              </a:buClr>
              <a:buSzPts val="1100"/>
              <a:buFont typeface="Arial"/>
              <a:buNone/>
            </a:pPr>
            <a:r>
              <a:rPr lang="en"/>
              <a:t>Process &amp; Deployment</a:t>
            </a:r>
            <a:endParaRPr/>
          </a:p>
          <a:p>
            <a:pPr indent="0" lvl="0" marL="0" rtl="0" algn="l">
              <a:lnSpc>
                <a:spcPct val="115000"/>
              </a:lnSpc>
              <a:spcBef>
                <a:spcPts val="0"/>
              </a:spcBef>
              <a:spcAft>
                <a:spcPts val="0"/>
              </a:spcAft>
              <a:buClr>
                <a:schemeClr val="dk1"/>
              </a:buClr>
              <a:buSzPts val="1100"/>
              <a:buFont typeface="Arial"/>
              <a:buNone/>
            </a:pPr>
            <a:r>
              <a:t/>
            </a:r>
            <a:endParaRPr b="1" sz="1100"/>
          </a:p>
        </p:txBody>
      </p:sp>
      <p:sp>
        <p:nvSpPr>
          <p:cNvPr id="274" name="Google Shape;274;p29"/>
          <p:cNvSpPr txBox="1"/>
          <p:nvPr>
            <p:ph idx="1" type="body"/>
          </p:nvPr>
        </p:nvSpPr>
        <p:spPr>
          <a:xfrm>
            <a:off x="819150" y="1403100"/>
            <a:ext cx="7505700" cy="313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1F2328"/>
                </a:solidFill>
              </a:rPr>
              <a:t>Plugin Deployment</a:t>
            </a:r>
            <a:r>
              <a:rPr lang="en" sz="1800">
                <a:solidFill>
                  <a:srgbClr val="1F2328"/>
                </a:solidFill>
              </a:rPr>
              <a:t>: </a:t>
            </a:r>
            <a:endParaRPr sz="1800">
              <a:solidFill>
                <a:srgbClr val="1F2328"/>
              </a:solidFill>
            </a:endParaRPr>
          </a:p>
          <a:p>
            <a:pPr indent="-342900" lvl="0" marL="457200" rtl="0" algn="l">
              <a:lnSpc>
                <a:spcPct val="150000"/>
              </a:lnSpc>
              <a:spcBef>
                <a:spcPts val="0"/>
              </a:spcBef>
              <a:spcAft>
                <a:spcPts val="0"/>
              </a:spcAft>
              <a:buClr>
                <a:srgbClr val="1F2328"/>
              </a:buClr>
              <a:buSzPts val="1800"/>
              <a:buChar char="-"/>
            </a:pPr>
            <a:r>
              <a:rPr lang="en" sz="1800">
                <a:solidFill>
                  <a:srgbClr val="1F2328"/>
                </a:solidFill>
              </a:rPr>
              <a:t>C</a:t>
            </a:r>
            <a:r>
              <a:rPr lang="en" sz="1800">
                <a:solidFill>
                  <a:srgbClr val="1F2328"/>
                </a:solidFill>
              </a:rPr>
              <a:t>reate a release in Github (Open Source)</a:t>
            </a:r>
            <a:endParaRPr sz="1800">
              <a:solidFill>
                <a:srgbClr val="1F2328"/>
              </a:solidFill>
            </a:endParaRPr>
          </a:p>
          <a:p>
            <a:pPr indent="-342900" lvl="0" marL="457200" rtl="0" algn="l">
              <a:lnSpc>
                <a:spcPct val="150000"/>
              </a:lnSpc>
              <a:spcBef>
                <a:spcPts val="0"/>
              </a:spcBef>
              <a:spcAft>
                <a:spcPts val="0"/>
              </a:spcAft>
              <a:buClr>
                <a:srgbClr val="1F2328"/>
              </a:buClr>
              <a:buSzPts val="1800"/>
              <a:buChar char="-"/>
            </a:pPr>
            <a:r>
              <a:rPr lang="en" sz="1800">
                <a:solidFill>
                  <a:srgbClr val="1F2328"/>
                </a:solidFill>
              </a:rPr>
              <a:t>Configure Superset. Install Dependencies.</a:t>
            </a:r>
            <a:endParaRPr sz="1800">
              <a:solidFill>
                <a:srgbClr val="1F2328"/>
              </a:solidFill>
            </a:endParaRPr>
          </a:p>
          <a:p>
            <a:pPr indent="-342900" lvl="0" marL="457200" rtl="0" algn="l">
              <a:lnSpc>
                <a:spcPct val="150000"/>
              </a:lnSpc>
              <a:spcBef>
                <a:spcPts val="0"/>
              </a:spcBef>
              <a:spcAft>
                <a:spcPts val="0"/>
              </a:spcAft>
              <a:buClr>
                <a:srgbClr val="1F2328"/>
              </a:buClr>
              <a:buSzPts val="1800"/>
              <a:buChar char="-"/>
            </a:pPr>
            <a:r>
              <a:rPr lang="en" sz="1800">
                <a:solidFill>
                  <a:srgbClr val="1F2328"/>
                </a:solidFill>
              </a:rPr>
              <a:t>Integrate into Superset by following instructions or running our scripts.</a:t>
            </a:r>
            <a:endParaRPr sz="1800">
              <a:solidFill>
                <a:srgbClr val="1F2328"/>
              </a:solidFill>
            </a:endParaRPr>
          </a:p>
          <a:p>
            <a:pPr indent="-342900" lvl="0" marL="457200" rtl="0" algn="l">
              <a:lnSpc>
                <a:spcPct val="150000"/>
              </a:lnSpc>
              <a:spcBef>
                <a:spcPts val="0"/>
              </a:spcBef>
              <a:spcAft>
                <a:spcPts val="0"/>
              </a:spcAft>
              <a:buClr>
                <a:srgbClr val="1F2328"/>
              </a:buClr>
              <a:buSzPts val="1800"/>
              <a:buChar char="-"/>
            </a:pPr>
            <a:r>
              <a:rPr lang="en" sz="1800">
                <a:solidFill>
                  <a:srgbClr val="1F2328"/>
                </a:solidFill>
              </a:rPr>
              <a:t>Simplified deployment: Dockerization with Docker Desktop for the OS.</a:t>
            </a:r>
            <a:endParaRPr sz="1800">
              <a:solidFill>
                <a:srgbClr val="1F2328"/>
              </a:solidFill>
            </a:endParaRPr>
          </a:p>
          <a:p>
            <a:pPr indent="0" lvl="0" marL="0" rtl="0" algn="l">
              <a:lnSpc>
                <a:spcPct val="150000"/>
              </a:lnSpc>
              <a:spcBef>
                <a:spcPts val="0"/>
              </a:spcBef>
              <a:spcAft>
                <a:spcPts val="0"/>
              </a:spcAft>
              <a:buNone/>
            </a:pPr>
            <a:r>
              <a:rPr b="1" lang="en" sz="1800">
                <a:solidFill>
                  <a:srgbClr val="1F2328"/>
                </a:solidFill>
              </a:rPr>
              <a:t>Working Together:</a:t>
            </a:r>
            <a:endParaRPr b="1" sz="1800">
              <a:solidFill>
                <a:srgbClr val="1F2328"/>
              </a:solidFill>
            </a:endParaRPr>
          </a:p>
          <a:p>
            <a:pPr indent="-342900" lvl="0" marL="457200" rtl="0" algn="l">
              <a:spcBef>
                <a:spcPts val="0"/>
              </a:spcBef>
              <a:spcAft>
                <a:spcPts val="0"/>
              </a:spcAft>
              <a:buClr>
                <a:srgbClr val="1F2328"/>
              </a:buClr>
              <a:buSzPts val="1800"/>
              <a:buChar char="-"/>
            </a:pPr>
            <a:r>
              <a:rPr lang="en" sz="1800">
                <a:solidFill>
                  <a:srgbClr val="1F2328"/>
                </a:solidFill>
              </a:rPr>
              <a:t>Weekly Meetings on Thursday &amp; Friday </a:t>
            </a:r>
            <a:endParaRPr sz="1800">
              <a:solidFill>
                <a:srgbClr val="1F2328"/>
              </a:solidFill>
            </a:endParaRPr>
          </a:p>
          <a:p>
            <a:pPr indent="-342900" lvl="0" marL="457200" rtl="0" algn="l">
              <a:spcBef>
                <a:spcPts val="0"/>
              </a:spcBef>
              <a:spcAft>
                <a:spcPts val="0"/>
              </a:spcAft>
              <a:buClr>
                <a:srgbClr val="1F2328"/>
              </a:buClr>
              <a:buSzPts val="1800"/>
              <a:buChar char="-"/>
            </a:pPr>
            <a:r>
              <a:rPr lang="en" sz="1800">
                <a:solidFill>
                  <a:srgbClr val="1F2328"/>
                </a:solidFill>
              </a:rPr>
              <a:t>Online and In-Person (Bahen Centre)</a:t>
            </a:r>
            <a:endParaRPr sz="1800">
              <a:solidFill>
                <a:srgbClr val="1F2328"/>
              </a:solidFill>
            </a:endParaRPr>
          </a:p>
          <a:p>
            <a:pPr indent="0" lvl="0" marL="457200" rtl="0" algn="l">
              <a:spcBef>
                <a:spcPts val="0"/>
              </a:spcBef>
              <a:spcAft>
                <a:spcPts val="0"/>
              </a:spcAft>
              <a:buNone/>
            </a:pPr>
            <a:r>
              <a:t/>
            </a:r>
            <a:endParaRPr sz="1800">
              <a:solidFill>
                <a:srgbClr val="1F2328"/>
              </a:solidFill>
            </a:endParaRPr>
          </a:p>
          <a:p>
            <a:pPr indent="0" lvl="0" marL="457200" rtl="0" algn="l">
              <a:spcBef>
                <a:spcPts val="0"/>
              </a:spcBef>
              <a:spcAft>
                <a:spcPts val="0"/>
              </a:spcAft>
              <a:buNone/>
            </a:pPr>
            <a:r>
              <a:t/>
            </a:r>
            <a:endParaRPr>
              <a:solidFill>
                <a:srgbClr val="1F2328"/>
              </a:solidFill>
            </a:endParaRPr>
          </a:p>
          <a:p>
            <a:pPr indent="0" lvl="0" marL="0" rtl="0" algn="l">
              <a:spcBef>
                <a:spcPts val="0"/>
              </a:spcBef>
              <a:spcAft>
                <a:spcPts val="0"/>
              </a:spcAft>
              <a:buNone/>
            </a:pPr>
            <a:r>
              <a:t/>
            </a:r>
            <a:endParaRPr>
              <a:solidFill>
                <a:srgbClr val="1F2328"/>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30"/>
          <p:cNvSpPr txBox="1"/>
          <p:nvPr>
            <p:ph type="title"/>
          </p:nvPr>
        </p:nvSpPr>
        <p:spPr>
          <a:xfrm>
            <a:off x="466225" y="420250"/>
            <a:ext cx="8432100" cy="664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800"/>
              <a:t>Accessing Our Application: Scripts</a:t>
            </a:r>
            <a:endParaRPr sz="2800"/>
          </a:p>
        </p:txBody>
      </p:sp>
      <p:pic>
        <p:nvPicPr>
          <p:cNvPr id="280" name="Google Shape;280;p30"/>
          <p:cNvPicPr preferRelativeResize="0"/>
          <p:nvPr/>
        </p:nvPicPr>
        <p:blipFill>
          <a:blip r:embed="rId3">
            <a:alphaModFix/>
          </a:blip>
          <a:stretch>
            <a:fillRect/>
          </a:stretch>
        </p:blipFill>
        <p:spPr>
          <a:xfrm>
            <a:off x="415025" y="1483375"/>
            <a:ext cx="2758789" cy="2209174"/>
          </a:xfrm>
          <a:prstGeom prst="rect">
            <a:avLst/>
          </a:prstGeom>
          <a:noFill/>
          <a:ln>
            <a:noFill/>
          </a:ln>
        </p:spPr>
      </p:pic>
      <p:pic>
        <p:nvPicPr>
          <p:cNvPr id="281" name="Google Shape;281;p30"/>
          <p:cNvPicPr preferRelativeResize="0"/>
          <p:nvPr/>
        </p:nvPicPr>
        <p:blipFill>
          <a:blip r:embed="rId4">
            <a:alphaModFix/>
          </a:blip>
          <a:stretch>
            <a:fillRect/>
          </a:stretch>
        </p:blipFill>
        <p:spPr>
          <a:xfrm>
            <a:off x="3335950" y="1467151"/>
            <a:ext cx="2222975" cy="2209186"/>
          </a:xfrm>
          <a:prstGeom prst="rect">
            <a:avLst/>
          </a:prstGeom>
          <a:noFill/>
          <a:ln>
            <a:noFill/>
          </a:ln>
        </p:spPr>
      </p:pic>
      <p:sp>
        <p:nvSpPr>
          <p:cNvPr id="282" name="Google Shape;282;p30"/>
          <p:cNvSpPr txBox="1"/>
          <p:nvPr/>
        </p:nvSpPr>
        <p:spPr>
          <a:xfrm>
            <a:off x="1227750" y="1084750"/>
            <a:ext cx="699300" cy="55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dk2"/>
                </a:solidFill>
                <a:latin typeface="Calibri"/>
                <a:ea typeface="Calibri"/>
                <a:cs typeface="Calibri"/>
                <a:sym typeface="Calibri"/>
              </a:rPr>
              <a:t>Linux</a:t>
            </a:r>
            <a:endParaRPr b="1" sz="1800">
              <a:solidFill>
                <a:schemeClr val="dk2"/>
              </a:solidFill>
              <a:latin typeface="Calibri"/>
              <a:ea typeface="Calibri"/>
              <a:cs typeface="Calibri"/>
              <a:sym typeface="Calibri"/>
            </a:endParaRPr>
          </a:p>
        </p:txBody>
      </p:sp>
      <p:sp>
        <p:nvSpPr>
          <p:cNvPr id="283" name="Google Shape;283;p30"/>
          <p:cNvSpPr txBox="1"/>
          <p:nvPr/>
        </p:nvSpPr>
        <p:spPr>
          <a:xfrm>
            <a:off x="4055250" y="1084750"/>
            <a:ext cx="699300" cy="55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dk2"/>
                </a:solidFill>
                <a:latin typeface="Calibri"/>
                <a:ea typeface="Calibri"/>
                <a:cs typeface="Calibri"/>
                <a:sym typeface="Calibri"/>
              </a:rPr>
              <a:t>Linux</a:t>
            </a:r>
            <a:endParaRPr b="1" sz="1800">
              <a:solidFill>
                <a:schemeClr val="dk2"/>
              </a:solidFill>
              <a:latin typeface="Calibri"/>
              <a:ea typeface="Calibri"/>
              <a:cs typeface="Calibri"/>
              <a:sym typeface="Calibri"/>
            </a:endParaRPr>
          </a:p>
        </p:txBody>
      </p:sp>
      <p:sp>
        <p:nvSpPr>
          <p:cNvPr id="284" name="Google Shape;284;p30"/>
          <p:cNvSpPr txBox="1"/>
          <p:nvPr/>
        </p:nvSpPr>
        <p:spPr>
          <a:xfrm>
            <a:off x="6619300" y="1084750"/>
            <a:ext cx="1174500" cy="55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dk2"/>
                </a:solidFill>
                <a:latin typeface="Calibri"/>
                <a:ea typeface="Calibri"/>
                <a:cs typeface="Calibri"/>
                <a:sym typeface="Calibri"/>
              </a:rPr>
              <a:t>Windows</a:t>
            </a:r>
            <a:endParaRPr b="1" sz="1800">
              <a:solidFill>
                <a:schemeClr val="dk2"/>
              </a:solidFill>
              <a:latin typeface="Calibri"/>
              <a:ea typeface="Calibri"/>
              <a:cs typeface="Calibri"/>
              <a:sym typeface="Calibri"/>
            </a:endParaRPr>
          </a:p>
        </p:txBody>
      </p:sp>
      <p:pic>
        <p:nvPicPr>
          <p:cNvPr id="285" name="Google Shape;285;p30"/>
          <p:cNvPicPr preferRelativeResize="0"/>
          <p:nvPr/>
        </p:nvPicPr>
        <p:blipFill>
          <a:blip r:embed="rId5">
            <a:alphaModFix/>
          </a:blip>
          <a:stretch>
            <a:fillRect/>
          </a:stretch>
        </p:blipFill>
        <p:spPr>
          <a:xfrm>
            <a:off x="5827150" y="1467144"/>
            <a:ext cx="2758801" cy="2371907"/>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31"/>
          <p:cNvSpPr txBox="1"/>
          <p:nvPr>
            <p:ph type="title"/>
          </p:nvPr>
        </p:nvSpPr>
        <p:spPr>
          <a:xfrm>
            <a:off x="819150" y="402525"/>
            <a:ext cx="7505700" cy="9546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0"/>
              </a:spcAft>
              <a:buClr>
                <a:schemeClr val="dk1"/>
              </a:buClr>
              <a:buSzPts val="1100"/>
              <a:buFont typeface="Arial"/>
              <a:buNone/>
            </a:pPr>
            <a:r>
              <a:rPr lang="en"/>
              <a:t>Accessing Our Application</a:t>
            </a:r>
            <a:endParaRPr sz="4900"/>
          </a:p>
        </p:txBody>
      </p:sp>
      <p:sp>
        <p:nvSpPr>
          <p:cNvPr id="291" name="Google Shape;291;p31"/>
          <p:cNvSpPr txBox="1"/>
          <p:nvPr>
            <p:ph idx="1" type="body"/>
          </p:nvPr>
        </p:nvSpPr>
        <p:spPr>
          <a:xfrm>
            <a:off x="637325" y="1245650"/>
            <a:ext cx="5114700" cy="35253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b="1" lang="en" sz="1600">
                <a:solidFill>
                  <a:srgbClr val="1F2328"/>
                </a:solidFill>
              </a:rPr>
              <a:t>Access:</a:t>
            </a:r>
            <a:endParaRPr b="1" sz="1600">
              <a:solidFill>
                <a:srgbClr val="1F2328"/>
              </a:solidFill>
            </a:endParaRPr>
          </a:p>
          <a:p>
            <a:pPr indent="-322580" lvl="0" marL="457200" rtl="0" algn="l">
              <a:spcBef>
                <a:spcPts val="0"/>
              </a:spcBef>
              <a:spcAft>
                <a:spcPts val="0"/>
              </a:spcAft>
              <a:buClr>
                <a:srgbClr val="1F2328"/>
              </a:buClr>
              <a:buSzPct val="100000"/>
              <a:buChar char="-"/>
            </a:pPr>
            <a:r>
              <a:rPr lang="en" sz="1600">
                <a:solidFill>
                  <a:srgbClr val="1F2328"/>
                </a:solidFill>
              </a:rPr>
              <a:t>Users access plugin in the Superset application</a:t>
            </a:r>
            <a:endParaRPr sz="1600">
              <a:solidFill>
                <a:srgbClr val="1F2328"/>
              </a:solidFill>
            </a:endParaRPr>
          </a:p>
          <a:p>
            <a:pPr indent="0" lvl="0" marL="457200" rtl="0" algn="l">
              <a:spcBef>
                <a:spcPts val="0"/>
              </a:spcBef>
              <a:spcAft>
                <a:spcPts val="0"/>
              </a:spcAft>
              <a:buNone/>
            </a:pPr>
            <a:r>
              <a:t/>
            </a:r>
            <a:endParaRPr sz="1600">
              <a:solidFill>
                <a:srgbClr val="1F2328"/>
              </a:solidFill>
            </a:endParaRPr>
          </a:p>
          <a:p>
            <a:pPr indent="0" lvl="0" marL="0" rtl="0" algn="l">
              <a:spcBef>
                <a:spcPts val="0"/>
              </a:spcBef>
              <a:spcAft>
                <a:spcPts val="0"/>
              </a:spcAft>
              <a:buNone/>
            </a:pPr>
            <a:r>
              <a:rPr b="1" lang="en" sz="1600">
                <a:solidFill>
                  <a:srgbClr val="1F2328"/>
                </a:solidFill>
              </a:rPr>
              <a:t>Handing Off:</a:t>
            </a:r>
            <a:endParaRPr b="1" sz="1600">
              <a:solidFill>
                <a:srgbClr val="1F2328"/>
              </a:solidFill>
            </a:endParaRPr>
          </a:p>
          <a:p>
            <a:pPr indent="-322580" lvl="0" marL="457200" rtl="0" algn="l">
              <a:spcBef>
                <a:spcPts val="0"/>
              </a:spcBef>
              <a:spcAft>
                <a:spcPts val="0"/>
              </a:spcAft>
              <a:buClr>
                <a:srgbClr val="1F2328"/>
              </a:buClr>
              <a:buSzPct val="100000"/>
              <a:buChar char="-"/>
            </a:pPr>
            <a:r>
              <a:rPr lang="en" sz="1600">
                <a:solidFill>
                  <a:srgbClr val="1F2328"/>
                </a:solidFill>
              </a:rPr>
              <a:t>Github repo can be accessed by UNICEF (it is open sourced) </a:t>
            </a:r>
            <a:endParaRPr sz="1600">
              <a:solidFill>
                <a:srgbClr val="1F2328"/>
              </a:solidFill>
            </a:endParaRPr>
          </a:p>
          <a:p>
            <a:pPr indent="-322580" lvl="0" marL="457200" rtl="0" algn="l">
              <a:spcBef>
                <a:spcPts val="0"/>
              </a:spcBef>
              <a:spcAft>
                <a:spcPts val="0"/>
              </a:spcAft>
              <a:buClr>
                <a:srgbClr val="1F2328"/>
              </a:buClr>
              <a:buSzPct val="100000"/>
              <a:buChar char="-"/>
            </a:pPr>
            <a:r>
              <a:rPr lang="en" sz="1600">
                <a:solidFill>
                  <a:srgbClr val="1F2328"/>
                </a:solidFill>
              </a:rPr>
              <a:t>Login info to our logging and pipeline software (CircleCI) will be given</a:t>
            </a:r>
            <a:endParaRPr sz="1600">
              <a:solidFill>
                <a:srgbClr val="1F2328"/>
              </a:solidFill>
            </a:endParaRPr>
          </a:p>
          <a:p>
            <a:pPr indent="-322580" lvl="0" marL="457200" rtl="0" algn="l">
              <a:spcBef>
                <a:spcPts val="0"/>
              </a:spcBef>
              <a:spcAft>
                <a:spcPts val="0"/>
              </a:spcAft>
              <a:buClr>
                <a:srgbClr val="1F2328"/>
              </a:buClr>
              <a:buSzPct val="100000"/>
              <a:buChar char="-"/>
            </a:pPr>
            <a:r>
              <a:rPr lang="en" sz="1600">
                <a:solidFill>
                  <a:srgbClr val="1F2328"/>
                </a:solidFill>
              </a:rPr>
              <a:t>Publicly available on npm as unicef-map-plugin</a:t>
            </a:r>
            <a:endParaRPr sz="1600">
              <a:solidFill>
                <a:srgbClr val="1F2328"/>
              </a:solidFill>
            </a:endParaRPr>
          </a:p>
          <a:p>
            <a:pPr indent="-322580" lvl="0" marL="457200" rtl="0" algn="l">
              <a:spcBef>
                <a:spcPts val="0"/>
              </a:spcBef>
              <a:spcAft>
                <a:spcPts val="0"/>
              </a:spcAft>
              <a:buClr>
                <a:srgbClr val="1F2328"/>
              </a:buClr>
              <a:buSzPct val="100000"/>
              <a:buChar char="-"/>
            </a:pPr>
            <a:r>
              <a:rPr lang="en" sz="1600">
                <a:solidFill>
                  <a:srgbClr val="1F2328"/>
                </a:solidFill>
              </a:rPr>
              <a:t>README contains detailed instructions</a:t>
            </a:r>
            <a:endParaRPr sz="1600">
              <a:solidFill>
                <a:srgbClr val="1F2328"/>
              </a:solidFill>
            </a:endParaRPr>
          </a:p>
          <a:p>
            <a:pPr indent="0" lvl="0" marL="0" rtl="0" algn="l">
              <a:spcBef>
                <a:spcPts val="0"/>
              </a:spcBef>
              <a:spcAft>
                <a:spcPts val="0"/>
              </a:spcAft>
              <a:buNone/>
            </a:pPr>
            <a:r>
              <a:t/>
            </a:r>
            <a:endParaRPr sz="1600">
              <a:solidFill>
                <a:srgbClr val="1F2328"/>
              </a:solidFill>
            </a:endParaRPr>
          </a:p>
          <a:p>
            <a:pPr indent="0" lvl="0" marL="0" rtl="0" algn="l">
              <a:lnSpc>
                <a:spcPct val="150000"/>
              </a:lnSpc>
              <a:spcBef>
                <a:spcPts val="0"/>
              </a:spcBef>
              <a:spcAft>
                <a:spcPts val="0"/>
              </a:spcAft>
              <a:buNone/>
            </a:pPr>
            <a:r>
              <a:rPr b="1" lang="en" sz="1600">
                <a:solidFill>
                  <a:srgbClr val="1F2328"/>
                </a:solidFill>
              </a:rPr>
              <a:t>Simplified deployment: </a:t>
            </a:r>
            <a:endParaRPr b="1" sz="1600">
              <a:solidFill>
                <a:srgbClr val="1F2328"/>
              </a:solidFill>
            </a:endParaRPr>
          </a:p>
          <a:p>
            <a:pPr indent="-322580" lvl="0" marL="457200" rtl="0" algn="l">
              <a:lnSpc>
                <a:spcPct val="150000"/>
              </a:lnSpc>
              <a:spcBef>
                <a:spcPts val="0"/>
              </a:spcBef>
              <a:spcAft>
                <a:spcPts val="0"/>
              </a:spcAft>
              <a:buClr>
                <a:srgbClr val="1F2328"/>
              </a:buClr>
              <a:buSzPct val="100000"/>
              <a:buChar char="-"/>
            </a:pPr>
            <a:r>
              <a:rPr lang="en" sz="1600">
                <a:solidFill>
                  <a:srgbClr val="1F2328"/>
                </a:solidFill>
              </a:rPr>
              <a:t>Dockerization with Docker Desktop for Windows</a:t>
            </a:r>
            <a:endParaRPr sz="1600">
              <a:solidFill>
                <a:srgbClr val="1F2328"/>
              </a:solidFill>
            </a:endParaRPr>
          </a:p>
          <a:p>
            <a:pPr indent="0" lvl="0" marL="0" rtl="0" algn="l">
              <a:spcBef>
                <a:spcPts val="0"/>
              </a:spcBef>
              <a:spcAft>
                <a:spcPts val="1200"/>
              </a:spcAft>
              <a:buNone/>
            </a:pPr>
            <a:r>
              <a:t/>
            </a:r>
            <a:endParaRPr>
              <a:solidFill>
                <a:srgbClr val="1F2328"/>
              </a:solidFill>
            </a:endParaRPr>
          </a:p>
        </p:txBody>
      </p:sp>
      <p:pic>
        <p:nvPicPr>
          <p:cNvPr id="292" name="Google Shape;292;p31"/>
          <p:cNvPicPr preferRelativeResize="0"/>
          <p:nvPr/>
        </p:nvPicPr>
        <p:blipFill>
          <a:blip r:embed="rId3">
            <a:alphaModFix/>
          </a:blip>
          <a:stretch>
            <a:fillRect/>
          </a:stretch>
        </p:blipFill>
        <p:spPr>
          <a:xfrm>
            <a:off x="5945750" y="1245647"/>
            <a:ext cx="2909325" cy="316056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14"/>
          <p:cNvSpPr txBox="1"/>
          <p:nvPr>
            <p:ph type="title"/>
          </p:nvPr>
        </p:nvSpPr>
        <p:spPr>
          <a:xfrm>
            <a:off x="421475" y="691475"/>
            <a:ext cx="79035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Introduction: Our partner</a:t>
            </a:r>
            <a:endParaRPr/>
          </a:p>
        </p:txBody>
      </p:sp>
      <p:sp>
        <p:nvSpPr>
          <p:cNvPr id="135" name="Google Shape;135;p14"/>
          <p:cNvSpPr txBox="1"/>
          <p:nvPr>
            <p:ph idx="1" type="body"/>
          </p:nvPr>
        </p:nvSpPr>
        <p:spPr>
          <a:xfrm>
            <a:off x="568875" y="1775425"/>
            <a:ext cx="7986000" cy="2663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800">
                <a:solidFill>
                  <a:srgbClr val="1F2328"/>
                </a:solidFill>
              </a:rPr>
              <a:t>Partner: </a:t>
            </a:r>
            <a:r>
              <a:rPr b="1" lang="en" sz="1800">
                <a:solidFill>
                  <a:srgbClr val="1F2328"/>
                </a:solidFill>
              </a:rPr>
              <a:t>Evan Wheeler,</a:t>
            </a:r>
            <a:r>
              <a:rPr lang="en" sz="1800">
                <a:solidFill>
                  <a:srgbClr val="1F2328"/>
                </a:solidFill>
              </a:rPr>
              <a:t> chief technology officer at UNICEF's Global Innovation Centre.</a:t>
            </a:r>
            <a:endParaRPr sz="1800">
              <a:solidFill>
                <a:srgbClr val="1F2328"/>
              </a:solidFill>
            </a:endParaRPr>
          </a:p>
          <a:p>
            <a:pPr indent="0" lvl="0" marL="0" rtl="0" algn="l">
              <a:spcBef>
                <a:spcPts val="0"/>
              </a:spcBef>
              <a:spcAft>
                <a:spcPts val="0"/>
              </a:spcAft>
              <a:buNone/>
            </a:pPr>
            <a:r>
              <a:t/>
            </a:r>
            <a:endParaRPr sz="1800">
              <a:solidFill>
                <a:srgbClr val="1F2328"/>
              </a:solidFill>
            </a:endParaRPr>
          </a:p>
          <a:p>
            <a:pPr indent="0" lvl="0" marL="0" rtl="0" algn="l">
              <a:spcBef>
                <a:spcPts val="0"/>
              </a:spcBef>
              <a:spcAft>
                <a:spcPts val="0"/>
              </a:spcAft>
              <a:buClr>
                <a:schemeClr val="dk1"/>
              </a:buClr>
              <a:buSzPts val="1100"/>
              <a:buFont typeface="Arial"/>
              <a:buNone/>
            </a:pPr>
            <a:r>
              <a:rPr lang="en" sz="1800">
                <a:solidFill>
                  <a:srgbClr val="1F2328"/>
                </a:solidFill>
              </a:rPr>
              <a:t>UNICEF works in the world’s toughest places to reach the most disadvantaged children and adolescents. The organization is also the largest provider of vaccines, nutrition, safe water and sanitation, quality education.</a:t>
            </a:r>
            <a:r>
              <a:rPr lang="en" sz="1800">
                <a:solidFill>
                  <a:schemeClr val="dk1"/>
                </a:solidFill>
              </a:rPr>
              <a:t>cati</a:t>
            </a:r>
            <a:r>
              <a:rPr lang="en" sz="1700">
                <a:solidFill>
                  <a:schemeClr val="dk1"/>
                </a:solidFill>
              </a:rPr>
              <a:t>on</a:t>
            </a:r>
            <a:endParaRPr sz="1700">
              <a:solidFill>
                <a:schemeClr val="dk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32"/>
          <p:cNvSpPr txBox="1"/>
          <p:nvPr>
            <p:ph type="title"/>
          </p:nvPr>
        </p:nvSpPr>
        <p:spPr>
          <a:xfrm>
            <a:off x="751725" y="392925"/>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Things to improve</a:t>
            </a:r>
            <a:endParaRPr/>
          </a:p>
        </p:txBody>
      </p:sp>
      <p:sp>
        <p:nvSpPr>
          <p:cNvPr id="298" name="Google Shape;298;p32"/>
          <p:cNvSpPr txBox="1"/>
          <p:nvPr>
            <p:ph idx="1" type="body"/>
          </p:nvPr>
        </p:nvSpPr>
        <p:spPr>
          <a:xfrm>
            <a:off x="819150" y="1143625"/>
            <a:ext cx="3343500" cy="3627300"/>
          </a:xfrm>
          <a:prstGeom prst="rect">
            <a:avLst/>
          </a:prstGeom>
        </p:spPr>
        <p:txBody>
          <a:bodyPr anchorCtr="0" anchor="t" bIns="91425" lIns="91425" spcFirstLastPara="1" rIns="91425" wrap="square" tIns="91425">
            <a:normAutofit fontScale="70000" lnSpcReduction="20000"/>
          </a:bodyPr>
          <a:lstStyle/>
          <a:p>
            <a:pPr indent="0" lvl="0" marL="0" rtl="0" algn="l">
              <a:spcBef>
                <a:spcPts val="0"/>
              </a:spcBef>
              <a:spcAft>
                <a:spcPts val="0"/>
              </a:spcAft>
              <a:buNone/>
            </a:pPr>
            <a:r>
              <a:rPr b="1" lang="en" sz="2286"/>
              <a:t>Add more options to control panel</a:t>
            </a:r>
            <a:endParaRPr b="1" sz="2286"/>
          </a:p>
          <a:p>
            <a:pPr indent="0" lvl="0" marL="0" rtl="0" algn="l">
              <a:spcBef>
                <a:spcPts val="1200"/>
              </a:spcBef>
              <a:spcAft>
                <a:spcPts val="0"/>
              </a:spcAft>
              <a:buNone/>
            </a:pPr>
            <a:r>
              <a:rPr b="1" lang="en" sz="2286"/>
              <a:t>-</a:t>
            </a:r>
            <a:r>
              <a:rPr lang="en" sz="2286"/>
              <a:t> Color Scheme, Filtering, Hovering Feature</a:t>
            </a:r>
            <a:endParaRPr sz="2286"/>
          </a:p>
          <a:p>
            <a:pPr indent="0" lvl="0" marL="0" rtl="0" algn="l">
              <a:spcBef>
                <a:spcPts val="1200"/>
              </a:spcBef>
              <a:spcAft>
                <a:spcPts val="0"/>
              </a:spcAft>
              <a:buNone/>
            </a:pPr>
            <a:r>
              <a:t/>
            </a:r>
            <a:endParaRPr sz="2286"/>
          </a:p>
          <a:p>
            <a:pPr indent="0" lvl="0" marL="0" rtl="0" algn="l">
              <a:spcBef>
                <a:spcPts val="1200"/>
              </a:spcBef>
              <a:spcAft>
                <a:spcPts val="0"/>
              </a:spcAft>
              <a:buNone/>
            </a:pPr>
            <a:r>
              <a:rPr b="1" lang="en" sz="2286"/>
              <a:t>Modify Custom Metric Options</a:t>
            </a:r>
            <a:endParaRPr b="1" sz="2286"/>
          </a:p>
          <a:p>
            <a:pPr indent="0" lvl="0" marL="0" rtl="0" algn="l">
              <a:spcBef>
                <a:spcPts val="1200"/>
              </a:spcBef>
              <a:spcAft>
                <a:spcPts val="0"/>
              </a:spcAft>
              <a:buNone/>
            </a:pPr>
            <a:r>
              <a:rPr lang="en" sz="2286"/>
              <a:t>- Currently requires user to manually type a Custom SQL to select the correct column from dataset</a:t>
            </a:r>
            <a:endParaRPr sz="2286"/>
          </a:p>
          <a:p>
            <a:pPr indent="0" lvl="0" marL="0" rtl="0" algn="l">
              <a:spcBef>
                <a:spcPts val="1200"/>
              </a:spcBef>
              <a:spcAft>
                <a:spcPts val="0"/>
              </a:spcAft>
              <a:buNone/>
            </a:pPr>
            <a:r>
              <a:t/>
            </a:r>
            <a:endParaRPr/>
          </a:p>
          <a:p>
            <a:pPr indent="0" lvl="0" marL="0" rtl="0" algn="l">
              <a:spcBef>
                <a:spcPts val="1200"/>
              </a:spcBef>
              <a:spcAft>
                <a:spcPts val="0"/>
              </a:spcAft>
              <a:buNone/>
            </a:pPr>
            <a:r>
              <a:t/>
            </a:r>
            <a:endParaRPr b="1"/>
          </a:p>
          <a:p>
            <a:pPr indent="0" lvl="0" marL="0" rtl="0" algn="l">
              <a:spcBef>
                <a:spcPts val="1200"/>
              </a:spcBef>
              <a:spcAft>
                <a:spcPts val="1200"/>
              </a:spcAft>
              <a:buNone/>
            </a:pPr>
            <a:r>
              <a:t/>
            </a:r>
            <a:endParaRPr b="1"/>
          </a:p>
        </p:txBody>
      </p:sp>
      <p:pic>
        <p:nvPicPr>
          <p:cNvPr id="299" name="Google Shape;299;p32"/>
          <p:cNvPicPr preferRelativeResize="0"/>
          <p:nvPr/>
        </p:nvPicPr>
        <p:blipFill>
          <a:blip r:embed="rId3">
            <a:alphaModFix/>
          </a:blip>
          <a:stretch>
            <a:fillRect/>
          </a:stretch>
        </p:blipFill>
        <p:spPr>
          <a:xfrm>
            <a:off x="4432325" y="1143625"/>
            <a:ext cx="4518625" cy="37205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33"/>
          <p:cNvSpPr txBox="1"/>
          <p:nvPr>
            <p:ph type="title"/>
          </p:nvPr>
        </p:nvSpPr>
        <p:spPr>
          <a:xfrm>
            <a:off x="819150" y="377750"/>
            <a:ext cx="7505700" cy="9546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0"/>
              </a:spcAft>
              <a:buClr>
                <a:schemeClr val="dk1"/>
              </a:buClr>
              <a:buSzPts val="1100"/>
              <a:buFont typeface="Arial"/>
              <a:buNone/>
            </a:pPr>
            <a:r>
              <a:rPr lang="en"/>
              <a:t>Reflection &amp; Key Learnings</a:t>
            </a:r>
            <a:endParaRPr sz="4900"/>
          </a:p>
        </p:txBody>
      </p:sp>
      <p:sp>
        <p:nvSpPr>
          <p:cNvPr id="305" name="Google Shape;305;p33"/>
          <p:cNvSpPr txBox="1"/>
          <p:nvPr>
            <p:ph idx="1" type="body"/>
          </p:nvPr>
        </p:nvSpPr>
        <p:spPr>
          <a:xfrm>
            <a:off x="819150" y="1158975"/>
            <a:ext cx="7505700" cy="3660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1800"/>
              <a:t>Be realistic with your plans:</a:t>
            </a:r>
            <a:r>
              <a:rPr lang="en" sz="1800"/>
              <a:t> </a:t>
            </a:r>
            <a:endParaRPr sz="1800"/>
          </a:p>
          <a:p>
            <a:pPr indent="-342900" lvl="0" marL="457200" rtl="0" algn="l">
              <a:spcBef>
                <a:spcPts val="0"/>
              </a:spcBef>
              <a:spcAft>
                <a:spcPts val="0"/>
              </a:spcAft>
              <a:buSzPts val="1800"/>
              <a:buChar char="-"/>
            </a:pPr>
            <a:r>
              <a:rPr lang="en" sz="1800"/>
              <a:t>We had many ideas of different things we could implement but after many roadblocks, we settled on a more attainable goal</a:t>
            </a:r>
            <a:endParaRPr sz="1800"/>
          </a:p>
          <a:p>
            <a:pPr indent="0" lvl="0" marL="457200" rtl="0" algn="l">
              <a:spcBef>
                <a:spcPts val="0"/>
              </a:spcBef>
              <a:spcAft>
                <a:spcPts val="0"/>
              </a:spcAft>
              <a:buNone/>
            </a:pPr>
            <a:r>
              <a:t/>
            </a:r>
            <a:endParaRPr sz="1800"/>
          </a:p>
          <a:p>
            <a:pPr indent="0" lvl="0" marL="0" rtl="0" algn="l">
              <a:spcBef>
                <a:spcPts val="0"/>
              </a:spcBef>
              <a:spcAft>
                <a:spcPts val="0"/>
              </a:spcAft>
              <a:buNone/>
            </a:pPr>
            <a:r>
              <a:rPr b="1" lang="en" sz="1800"/>
              <a:t>Technical Difficulty:</a:t>
            </a:r>
            <a:endParaRPr b="1" sz="1800"/>
          </a:p>
          <a:p>
            <a:pPr indent="-342900" lvl="0" marL="457200" rtl="0" algn="l">
              <a:spcBef>
                <a:spcPts val="0"/>
              </a:spcBef>
              <a:spcAft>
                <a:spcPts val="0"/>
              </a:spcAft>
              <a:buSzPts val="1800"/>
              <a:buChar char="-"/>
            </a:pPr>
            <a:r>
              <a:rPr lang="en" sz="1800"/>
              <a:t>Superset has a high point of entry in terms of technical skills</a:t>
            </a:r>
            <a:endParaRPr sz="1800"/>
          </a:p>
          <a:p>
            <a:pPr indent="-342900" lvl="0" marL="457200" rtl="0" algn="l">
              <a:spcBef>
                <a:spcPts val="0"/>
              </a:spcBef>
              <a:spcAft>
                <a:spcPts val="0"/>
              </a:spcAft>
              <a:buSzPts val="1800"/>
              <a:buChar char="-"/>
            </a:pPr>
            <a:r>
              <a:rPr lang="en" sz="1800"/>
              <a:t>Superset is hard to setup and deploy successfully</a:t>
            </a:r>
            <a:endParaRPr sz="1800"/>
          </a:p>
          <a:p>
            <a:pPr indent="-342900" lvl="0" marL="457200" rtl="0" algn="l">
              <a:spcBef>
                <a:spcPts val="0"/>
              </a:spcBef>
              <a:spcAft>
                <a:spcPts val="0"/>
              </a:spcAft>
              <a:buSzPts val="1800"/>
              <a:buChar char="-"/>
            </a:pPr>
            <a:r>
              <a:rPr lang="en" sz="1800"/>
              <a:t>Configuration for different OS systems are all different and confusing</a:t>
            </a:r>
            <a:endParaRPr sz="1800"/>
          </a:p>
          <a:p>
            <a:pPr indent="0" lvl="0" marL="457200" rtl="0" algn="l">
              <a:spcBef>
                <a:spcPts val="0"/>
              </a:spcBef>
              <a:spcAft>
                <a:spcPts val="0"/>
              </a:spcAft>
              <a:buNone/>
            </a:pPr>
            <a:r>
              <a:t/>
            </a:r>
            <a:endParaRPr sz="1100"/>
          </a:p>
          <a:p>
            <a:pPr indent="0" lvl="0" marL="0" rtl="0" algn="l">
              <a:spcBef>
                <a:spcPts val="0"/>
              </a:spcBef>
              <a:spcAft>
                <a:spcPts val="0"/>
              </a:spcAft>
              <a:buNone/>
            </a:pPr>
            <a:r>
              <a:t/>
            </a:r>
            <a:endParaRPr b="1" sz="1100"/>
          </a:p>
          <a:p>
            <a:pPr indent="0" lvl="0" marL="0" rtl="0" algn="l">
              <a:spcBef>
                <a:spcPts val="0"/>
              </a:spcBef>
              <a:spcAft>
                <a:spcPts val="120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34"/>
          <p:cNvSpPr txBox="1"/>
          <p:nvPr>
            <p:ph type="title"/>
          </p:nvPr>
        </p:nvSpPr>
        <p:spPr>
          <a:xfrm>
            <a:off x="819150" y="377750"/>
            <a:ext cx="7505700" cy="9546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0"/>
              </a:spcAft>
              <a:buNone/>
            </a:pPr>
            <a:r>
              <a:rPr lang="en"/>
              <a:t>Reflection &amp; Key Learnings</a:t>
            </a:r>
            <a:endParaRPr sz="4900"/>
          </a:p>
        </p:txBody>
      </p:sp>
      <p:sp>
        <p:nvSpPr>
          <p:cNvPr id="311" name="Google Shape;311;p34"/>
          <p:cNvSpPr txBox="1"/>
          <p:nvPr>
            <p:ph idx="1" type="body"/>
          </p:nvPr>
        </p:nvSpPr>
        <p:spPr>
          <a:xfrm>
            <a:off x="819150" y="1149325"/>
            <a:ext cx="7505700" cy="37470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b="1" lang="en" sz="1800"/>
              <a:t>Agile Methodology: </a:t>
            </a:r>
            <a:r>
              <a:rPr lang="en" sz="1800"/>
              <a:t> </a:t>
            </a:r>
            <a:endParaRPr sz="1800"/>
          </a:p>
          <a:p>
            <a:pPr indent="-342900" lvl="0" marL="457200" rtl="0" algn="l">
              <a:lnSpc>
                <a:spcPct val="150000"/>
              </a:lnSpc>
              <a:spcBef>
                <a:spcPts val="0"/>
              </a:spcBef>
              <a:spcAft>
                <a:spcPts val="0"/>
              </a:spcAft>
              <a:buSzPts val="1800"/>
              <a:buChar char="-"/>
            </a:pPr>
            <a:r>
              <a:rPr lang="en" sz="1800"/>
              <a:t>A</a:t>
            </a:r>
            <a:r>
              <a:rPr lang="en" sz="1800"/>
              <a:t>gile approach: Breaking up the project into smaller parts</a:t>
            </a:r>
            <a:endParaRPr sz="1800"/>
          </a:p>
          <a:p>
            <a:pPr indent="-342900" lvl="0" marL="457200" rtl="0" algn="l">
              <a:lnSpc>
                <a:spcPct val="150000"/>
              </a:lnSpc>
              <a:spcBef>
                <a:spcPts val="0"/>
              </a:spcBef>
              <a:spcAft>
                <a:spcPts val="0"/>
              </a:spcAft>
              <a:buSzPts val="1800"/>
              <a:buChar char="-"/>
            </a:pPr>
            <a:r>
              <a:rPr lang="en" sz="1800"/>
              <a:t>Increased efficiency and less collisions between teammates' PRs.</a:t>
            </a:r>
            <a:endParaRPr sz="1800"/>
          </a:p>
          <a:p>
            <a:pPr indent="0" lvl="0" marL="457200" rtl="0" algn="l">
              <a:spcBef>
                <a:spcPts val="0"/>
              </a:spcBef>
              <a:spcAft>
                <a:spcPts val="0"/>
              </a:spcAft>
              <a:buNone/>
            </a:pPr>
            <a:r>
              <a:t/>
            </a:r>
            <a:endParaRPr sz="1800"/>
          </a:p>
          <a:p>
            <a:pPr indent="0" lvl="0" marL="0" rtl="0" algn="l">
              <a:spcBef>
                <a:spcPts val="0"/>
              </a:spcBef>
              <a:spcAft>
                <a:spcPts val="0"/>
              </a:spcAft>
              <a:buNone/>
            </a:pPr>
            <a:r>
              <a:rPr b="1" lang="en" sz="1800"/>
              <a:t>Customer Demands</a:t>
            </a:r>
            <a:r>
              <a:rPr b="1" lang="en" sz="1800"/>
              <a:t>:</a:t>
            </a:r>
            <a:endParaRPr b="1" sz="1800"/>
          </a:p>
          <a:p>
            <a:pPr indent="-342900" lvl="0" marL="457200" rtl="0" algn="l">
              <a:lnSpc>
                <a:spcPct val="150000"/>
              </a:lnSpc>
              <a:spcBef>
                <a:spcPts val="0"/>
              </a:spcBef>
              <a:spcAft>
                <a:spcPts val="0"/>
              </a:spcAft>
              <a:buSzPts val="1800"/>
              <a:buChar char="-"/>
            </a:pPr>
            <a:r>
              <a:rPr lang="en" sz="1800"/>
              <a:t>Sometimes customer does not know what they want until they see the final product.</a:t>
            </a:r>
            <a:endParaRPr sz="1800"/>
          </a:p>
          <a:p>
            <a:pPr indent="-342900" lvl="0" marL="457200" rtl="0" algn="l">
              <a:lnSpc>
                <a:spcPct val="150000"/>
              </a:lnSpc>
              <a:spcBef>
                <a:spcPts val="0"/>
              </a:spcBef>
              <a:spcAft>
                <a:spcPts val="0"/>
              </a:spcAft>
              <a:buSzPts val="1800"/>
              <a:buChar char="-"/>
            </a:pPr>
            <a:r>
              <a:rPr lang="en" sz="1800"/>
              <a:t>Our partner suddenly asked for modifications to the current control panel, a request not previously discussed in our meetings.</a:t>
            </a:r>
            <a:endParaRPr b="1" sz="1100"/>
          </a:p>
          <a:p>
            <a:pPr indent="0" lvl="0" marL="0" rtl="0" algn="l">
              <a:spcBef>
                <a:spcPts val="0"/>
              </a:spcBef>
              <a:spcAft>
                <a:spcPts val="120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35"/>
          <p:cNvSpPr txBox="1"/>
          <p:nvPr>
            <p:ph type="title"/>
          </p:nvPr>
        </p:nvSpPr>
        <p:spPr>
          <a:xfrm>
            <a:off x="819150" y="444675"/>
            <a:ext cx="7505700" cy="9546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0"/>
              </a:spcAft>
              <a:buClr>
                <a:schemeClr val="dk1"/>
              </a:buClr>
              <a:buSzPts val="1100"/>
              <a:buFont typeface="Arial"/>
              <a:buNone/>
            </a:pPr>
            <a:r>
              <a:rPr lang="en"/>
              <a:t>Individual Contributions</a:t>
            </a:r>
            <a:endParaRPr sz="4900"/>
          </a:p>
        </p:txBody>
      </p:sp>
      <p:sp>
        <p:nvSpPr>
          <p:cNvPr id="317" name="Google Shape;317;p35"/>
          <p:cNvSpPr txBox="1"/>
          <p:nvPr>
            <p:ph idx="1" type="body"/>
          </p:nvPr>
        </p:nvSpPr>
        <p:spPr>
          <a:xfrm>
            <a:off x="411000" y="1280075"/>
            <a:ext cx="8322000" cy="333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rgbClr val="1F2328"/>
              </a:solidFill>
              <a:highlight>
                <a:srgbClr val="FFFFFF"/>
              </a:highlight>
              <a:latin typeface="Arial"/>
              <a:ea typeface="Arial"/>
              <a:cs typeface="Arial"/>
              <a:sym typeface="Arial"/>
            </a:endParaRPr>
          </a:p>
          <a:p>
            <a:pPr indent="-323850" lvl="0" marL="457200" rtl="0" algn="l">
              <a:lnSpc>
                <a:spcPct val="150000"/>
              </a:lnSpc>
              <a:spcBef>
                <a:spcPts val="0"/>
              </a:spcBef>
              <a:spcAft>
                <a:spcPts val="0"/>
              </a:spcAft>
              <a:buClr>
                <a:srgbClr val="1F2328"/>
              </a:buClr>
              <a:buSzPts val="1500"/>
              <a:buFont typeface="Arial"/>
              <a:buChar char="-"/>
            </a:pPr>
            <a:r>
              <a:rPr b="1" lang="en" sz="1500">
                <a:solidFill>
                  <a:srgbClr val="1F2328"/>
                </a:solidFill>
                <a:highlight>
                  <a:srgbClr val="FFFFFF"/>
                </a:highlight>
                <a:latin typeface="Arial"/>
                <a:ea typeface="Arial"/>
                <a:cs typeface="Arial"/>
                <a:sym typeface="Arial"/>
              </a:rPr>
              <a:t>Jianxiang Ma</a:t>
            </a:r>
            <a:r>
              <a:rPr lang="en" sz="1500">
                <a:solidFill>
                  <a:srgbClr val="1F2328"/>
                </a:solidFill>
                <a:highlight>
                  <a:srgbClr val="FFFFFF"/>
                </a:highlight>
                <a:latin typeface="Arial"/>
                <a:ea typeface="Arial"/>
                <a:cs typeface="Arial"/>
                <a:sym typeface="Arial"/>
              </a:rPr>
              <a:t>: Assisted in creating the mapbox plugin by editing GeoJSON files &amp; adding country data. Created a python script to extract useful information from GeoJSON files</a:t>
            </a:r>
            <a:endParaRPr sz="1500">
              <a:solidFill>
                <a:srgbClr val="1F2328"/>
              </a:solidFill>
              <a:highlight>
                <a:srgbClr val="FFFFFF"/>
              </a:highlight>
              <a:latin typeface="Arial"/>
              <a:ea typeface="Arial"/>
              <a:cs typeface="Arial"/>
              <a:sym typeface="Arial"/>
            </a:endParaRPr>
          </a:p>
          <a:p>
            <a:pPr indent="0" lvl="0" marL="0" rtl="0" algn="l">
              <a:lnSpc>
                <a:spcPct val="150000"/>
              </a:lnSpc>
              <a:spcBef>
                <a:spcPts val="0"/>
              </a:spcBef>
              <a:spcAft>
                <a:spcPts val="0"/>
              </a:spcAft>
              <a:buNone/>
            </a:pPr>
            <a:r>
              <a:t/>
            </a:r>
            <a:endParaRPr sz="1500">
              <a:solidFill>
                <a:srgbClr val="1F2328"/>
              </a:solidFill>
              <a:highlight>
                <a:srgbClr val="FFFFFF"/>
              </a:highlight>
              <a:latin typeface="Arial"/>
              <a:ea typeface="Arial"/>
              <a:cs typeface="Arial"/>
              <a:sym typeface="Arial"/>
            </a:endParaRPr>
          </a:p>
          <a:p>
            <a:pPr indent="-323850" lvl="0" marL="457200" rtl="0" algn="l">
              <a:lnSpc>
                <a:spcPct val="150000"/>
              </a:lnSpc>
              <a:spcBef>
                <a:spcPts val="0"/>
              </a:spcBef>
              <a:spcAft>
                <a:spcPts val="0"/>
              </a:spcAft>
              <a:buClr>
                <a:srgbClr val="1F2328"/>
              </a:buClr>
              <a:buSzPts val="1500"/>
              <a:buFont typeface="Arial"/>
              <a:buChar char="-"/>
            </a:pPr>
            <a:r>
              <a:rPr b="1" lang="en" sz="1500">
                <a:solidFill>
                  <a:srgbClr val="1F2328"/>
                </a:solidFill>
                <a:highlight>
                  <a:srgbClr val="FFFFFF"/>
                </a:highlight>
                <a:latin typeface="Arial"/>
                <a:ea typeface="Arial"/>
                <a:cs typeface="Arial"/>
                <a:sym typeface="Arial"/>
              </a:rPr>
              <a:t>Parth Singh</a:t>
            </a:r>
            <a:r>
              <a:rPr lang="en" sz="1500">
                <a:solidFill>
                  <a:srgbClr val="1F2328"/>
                </a:solidFill>
                <a:highlight>
                  <a:srgbClr val="FFFFFF"/>
                </a:highlight>
                <a:latin typeface="Arial"/>
                <a:ea typeface="Arial"/>
                <a:cs typeface="Arial"/>
                <a:sym typeface="Arial"/>
              </a:rPr>
              <a:t>: Found solutions to keep Apache Superset working in Development mode (Linux primarily), discovered and verified live bugs for running Docker on WSL 2 </a:t>
            </a:r>
            <a:r>
              <a:rPr lang="en" sz="1500">
                <a:solidFill>
                  <a:srgbClr val="1F2328"/>
                </a:solidFill>
                <a:highlight>
                  <a:srgbClr val="FFFFFF"/>
                </a:highlight>
                <a:latin typeface="Arial"/>
                <a:ea typeface="Arial"/>
                <a:cs typeface="Arial"/>
                <a:sym typeface="Arial"/>
              </a:rPr>
              <a:t>engine on Windows, simple tests for plugin backend functions, made automation scripts for barebone plugin creation, plugin building, docker verification &amp; controls.</a:t>
            </a:r>
            <a:endParaRPr sz="1500">
              <a:solidFill>
                <a:srgbClr val="1F2328"/>
              </a:solidFill>
              <a:highlight>
                <a:srgbClr val="FFFFFF"/>
              </a:highlight>
              <a:latin typeface="Arial"/>
              <a:ea typeface="Arial"/>
              <a:cs typeface="Arial"/>
              <a:sym typeface="Arial"/>
            </a:endParaRPr>
          </a:p>
          <a:p>
            <a:pPr indent="0" lvl="0" marL="457200" rtl="0" algn="l">
              <a:spcBef>
                <a:spcPts val="0"/>
              </a:spcBef>
              <a:spcAft>
                <a:spcPts val="0"/>
              </a:spcAft>
              <a:buNone/>
            </a:pPr>
            <a:r>
              <a:t/>
            </a:r>
            <a:endParaRPr sz="900">
              <a:solidFill>
                <a:srgbClr val="1F2328"/>
              </a:solidFill>
              <a:highlight>
                <a:srgbClr val="FFFFFF"/>
              </a:highlight>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36"/>
          <p:cNvSpPr txBox="1"/>
          <p:nvPr>
            <p:ph type="title"/>
          </p:nvPr>
        </p:nvSpPr>
        <p:spPr>
          <a:xfrm>
            <a:off x="819150" y="498850"/>
            <a:ext cx="7505700" cy="9546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0"/>
              </a:spcAft>
              <a:buNone/>
            </a:pPr>
            <a:r>
              <a:rPr lang="en"/>
              <a:t>Individual Contributions</a:t>
            </a:r>
            <a:endParaRPr/>
          </a:p>
        </p:txBody>
      </p:sp>
      <p:sp>
        <p:nvSpPr>
          <p:cNvPr id="323" name="Google Shape;323;p36"/>
          <p:cNvSpPr txBox="1"/>
          <p:nvPr>
            <p:ph idx="1" type="body"/>
          </p:nvPr>
        </p:nvSpPr>
        <p:spPr>
          <a:xfrm>
            <a:off x="559650" y="1453450"/>
            <a:ext cx="8024700" cy="3550200"/>
          </a:xfrm>
          <a:prstGeom prst="rect">
            <a:avLst/>
          </a:prstGeom>
        </p:spPr>
        <p:txBody>
          <a:bodyPr anchorCtr="0" anchor="t" bIns="91425" lIns="91425" spcFirstLastPara="1" rIns="91425" wrap="square" tIns="91425">
            <a:normAutofit/>
          </a:bodyPr>
          <a:lstStyle/>
          <a:p>
            <a:pPr indent="-317500" lvl="0" marL="457200" rtl="0" algn="l">
              <a:lnSpc>
                <a:spcPct val="150000"/>
              </a:lnSpc>
              <a:spcBef>
                <a:spcPts val="0"/>
              </a:spcBef>
              <a:spcAft>
                <a:spcPts val="0"/>
              </a:spcAft>
              <a:buClr>
                <a:srgbClr val="1F2328"/>
              </a:buClr>
              <a:buSzPts val="1400"/>
              <a:buFont typeface="Arial"/>
              <a:buChar char="-"/>
            </a:pPr>
            <a:r>
              <a:rPr b="1" lang="en" sz="1400">
                <a:solidFill>
                  <a:srgbClr val="1F2328"/>
                </a:solidFill>
                <a:highlight>
                  <a:schemeClr val="dk1"/>
                </a:highlight>
                <a:latin typeface="Arial"/>
                <a:ea typeface="Arial"/>
                <a:cs typeface="Arial"/>
                <a:sym typeface="Arial"/>
              </a:rPr>
              <a:t>Justin Zeyong Zheng: </a:t>
            </a:r>
            <a:r>
              <a:rPr lang="en" sz="1400">
                <a:solidFill>
                  <a:srgbClr val="1F2328"/>
                </a:solidFill>
                <a:highlight>
                  <a:schemeClr val="dk1"/>
                </a:highlight>
                <a:latin typeface="Arial"/>
                <a:ea typeface="Arial"/>
                <a:cs typeface="Arial"/>
                <a:sym typeface="Arial"/>
              </a:rPr>
              <a:t>Created the main visualizations of the map plugin. Integrated Mapbox-Gl with Apache Superset to create the map. Created code to query database to display a heatmap of data over geographical regions. </a:t>
            </a:r>
            <a:endParaRPr sz="1400">
              <a:solidFill>
                <a:srgbClr val="1F2328"/>
              </a:solidFill>
              <a:highlight>
                <a:schemeClr val="dk1"/>
              </a:highlight>
              <a:latin typeface="Arial"/>
              <a:ea typeface="Arial"/>
              <a:cs typeface="Arial"/>
              <a:sym typeface="Arial"/>
            </a:endParaRPr>
          </a:p>
          <a:p>
            <a:pPr indent="0" lvl="0" marL="457200" rtl="0" algn="l">
              <a:lnSpc>
                <a:spcPct val="150000"/>
              </a:lnSpc>
              <a:spcBef>
                <a:spcPts val="0"/>
              </a:spcBef>
              <a:spcAft>
                <a:spcPts val="0"/>
              </a:spcAft>
              <a:buNone/>
            </a:pPr>
            <a:r>
              <a:t/>
            </a:r>
            <a:endParaRPr sz="1400">
              <a:solidFill>
                <a:srgbClr val="1F2328"/>
              </a:solidFill>
              <a:highlight>
                <a:schemeClr val="dk1"/>
              </a:highlight>
              <a:latin typeface="Arial"/>
              <a:ea typeface="Arial"/>
              <a:cs typeface="Arial"/>
              <a:sym typeface="Arial"/>
            </a:endParaRPr>
          </a:p>
          <a:p>
            <a:pPr indent="-317500" lvl="0" marL="457200" rtl="0" algn="l">
              <a:lnSpc>
                <a:spcPct val="150000"/>
              </a:lnSpc>
              <a:spcBef>
                <a:spcPts val="0"/>
              </a:spcBef>
              <a:spcAft>
                <a:spcPts val="0"/>
              </a:spcAft>
              <a:buClr>
                <a:srgbClr val="1F2328"/>
              </a:buClr>
              <a:buSzPts val="1400"/>
              <a:buFont typeface="Arial"/>
              <a:buChar char="-"/>
            </a:pPr>
            <a:r>
              <a:rPr b="1" lang="en" sz="1400">
                <a:solidFill>
                  <a:srgbClr val="1F2328"/>
                </a:solidFill>
                <a:highlight>
                  <a:schemeClr val="dk1"/>
                </a:highlight>
                <a:latin typeface="Arial"/>
                <a:ea typeface="Arial"/>
                <a:cs typeface="Arial"/>
                <a:sym typeface="Arial"/>
              </a:rPr>
              <a:t>Kuan-Lin Kuo: </a:t>
            </a:r>
            <a:r>
              <a:rPr lang="en" sz="1400">
                <a:solidFill>
                  <a:srgbClr val="1F2328"/>
                </a:solidFill>
                <a:highlight>
                  <a:schemeClr val="dk1"/>
                </a:highlight>
                <a:latin typeface="Arial"/>
                <a:ea typeface="Arial"/>
                <a:cs typeface="Arial"/>
                <a:sym typeface="Arial"/>
              </a:rPr>
              <a:t>Assisted in creating the mapbox plugin by editing GeoJSON files &amp; adding country data. Created and integrated avien cloud database for uploading data.</a:t>
            </a:r>
            <a:endParaRPr b="1" sz="1400">
              <a:solidFill>
                <a:srgbClr val="1F2328"/>
              </a:solidFill>
              <a:highlight>
                <a:schemeClr val="dk1"/>
              </a:highlight>
              <a:latin typeface="Arial"/>
              <a:ea typeface="Arial"/>
              <a:cs typeface="Arial"/>
              <a:sym typeface="Arial"/>
            </a:endParaRPr>
          </a:p>
          <a:p>
            <a:pPr indent="0" lvl="0" marL="0" rtl="0" algn="l">
              <a:lnSpc>
                <a:spcPct val="150000"/>
              </a:lnSpc>
              <a:spcBef>
                <a:spcPts val="0"/>
              </a:spcBef>
              <a:spcAft>
                <a:spcPts val="0"/>
              </a:spcAft>
              <a:buNone/>
            </a:pPr>
            <a:r>
              <a:t/>
            </a:r>
            <a:endParaRPr b="1" sz="1400">
              <a:solidFill>
                <a:srgbClr val="1F2328"/>
              </a:solidFill>
              <a:highlight>
                <a:schemeClr val="dk1"/>
              </a:highlight>
              <a:latin typeface="Arial"/>
              <a:ea typeface="Arial"/>
              <a:cs typeface="Arial"/>
              <a:sym typeface="Arial"/>
            </a:endParaRPr>
          </a:p>
          <a:p>
            <a:pPr indent="-317500" lvl="0" marL="457200" rtl="0" algn="l">
              <a:lnSpc>
                <a:spcPct val="150000"/>
              </a:lnSpc>
              <a:spcBef>
                <a:spcPts val="0"/>
              </a:spcBef>
              <a:spcAft>
                <a:spcPts val="0"/>
              </a:spcAft>
              <a:buClr>
                <a:srgbClr val="1F2328"/>
              </a:buClr>
              <a:buSzPts val="1400"/>
              <a:buFont typeface="Arial"/>
              <a:buChar char="-"/>
            </a:pPr>
            <a:r>
              <a:rPr b="1" lang="en" sz="1400">
                <a:solidFill>
                  <a:srgbClr val="1F2328"/>
                </a:solidFill>
                <a:highlight>
                  <a:schemeClr val="dk1"/>
                </a:highlight>
                <a:latin typeface="Arial"/>
                <a:ea typeface="Arial"/>
                <a:cs typeface="Arial"/>
                <a:sym typeface="Arial"/>
              </a:rPr>
              <a:t>William Jarvis-Cross: </a:t>
            </a:r>
            <a:r>
              <a:rPr lang="en" sz="1400">
                <a:solidFill>
                  <a:srgbClr val="1F2328"/>
                </a:solidFill>
                <a:highlight>
                  <a:schemeClr val="dk1"/>
                </a:highlight>
                <a:latin typeface="Arial"/>
                <a:ea typeface="Arial"/>
                <a:cs typeface="Arial"/>
                <a:sym typeface="Arial"/>
              </a:rPr>
              <a:t>Added country population and geospatial data through geojson files. Devops work to keep work organized including adding linting and code formatting tools.</a:t>
            </a:r>
            <a:endParaRPr sz="1400">
              <a:solidFill>
                <a:srgbClr val="1F2328"/>
              </a:solidFill>
              <a:highlight>
                <a:schemeClr val="dk1"/>
              </a:highlight>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37"/>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0"/>
              </a:spcAft>
              <a:buNone/>
            </a:pPr>
            <a:r>
              <a:rPr lang="en"/>
              <a:t>Individual Contributions</a:t>
            </a:r>
            <a:endParaRPr/>
          </a:p>
        </p:txBody>
      </p:sp>
      <p:sp>
        <p:nvSpPr>
          <p:cNvPr id="329" name="Google Shape;329;p37"/>
          <p:cNvSpPr txBox="1"/>
          <p:nvPr>
            <p:ph idx="1" type="body"/>
          </p:nvPr>
        </p:nvSpPr>
        <p:spPr>
          <a:xfrm>
            <a:off x="856100" y="1983325"/>
            <a:ext cx="7505700" cy="2448000"/>
          </a:xfrm>
          <a:prstGeom prst="rect">
            <a:avLst/>
          </a:prstGeom>
        </p:spPr>
        <p:txBody>
          <a:bodyPr anchorCtr="0" anchor="t" bIns="91425" lIns="91425" spcFirstLastPara="1" rIns="91425" wrap="square" tIns="91425">
            <a:normAutofit/>
          </a:bodyPr>
          <a:lstStyle/>
          <a:p>
            <a:pPr indent="-323850" lvl="0" marL="457200" rtl="0" algn="l">
              <a:spcBef>
                <a:spcPts val="0"/>
              </a:spcBef>
              <a:spcAft>
                <a:spcPts val="0"/>
              </a:spcAft>
              <a:buClr>
                <a:srgbClr val="1F2328"/>
              </a:buClr>
              <a:buSzPts val="1500"/>
              <a:buFont typeface="Arial"/>
              <a:buChar char="-"/>
            </a:pPr>
            <a:r>
              <a:rPr b="1" lang="en" sz="1500">
                <a:solidFill>
                  <a:srgbClr val="1F2328"/>
                </a:solidFill>
                <a:highlight>
                  <a:schemeClr val="dk1"/>
                </a:highlight>
                <a:latin typeface="Arial"/>
                <a:ea typeface="Arial"/>
                <a:cs typeface="Arial"/>
                <a:sym typeface="Arial"/>
              </a:rPr>
              <a:t>Sunny Kim: </a:t>
            </a:r>
            <a:r>
              <a:rPr lang="en" sz="1500">
                <a:solidFill>
                  <a:srgbClr val="1F2328"/>
                </a:solidFill>
                <a:highlight>
                  <a:schemeClr val="dk1"/>
                </a:highlight>
                <a:latin typeface="Arial"/>
                <a:ea typeface="Arial"/>
                <a:cs typeface="Arial"/>
                <a:sym typeface="Arial"/>
              </a:rPr>
              <a:t>Set up configuration files and automated npm deployment via CI/CD pipelines using CircleCI.</a:t>
            </a:r>
            <a:endParaRPr sz="1500">
              <a:solidFill>
                <a:srgbClr val="1F2328"/>
              </a:solidFill>
              <a:highlight>
                <a:schemeClr val="dk1"/>
              </a:highlight>
              <a:latin typeface="Arial"/>
              <a:ea typeface="Arial"/>
              <a:cs typeface="Arial"/>
              <a:sym typeface="Arial"/>
            </a:endParaRPr>
          </a:p>
          <a:p>
            <a:pPr indent="0" lvl="0" marL="457200" rtl="0" algn="l">
              <a:spcBef>
                <a:spcPts val="0"/>
              </a:spcBef>
              <a:spcAft>
                <a:spcPts val="0"/>
              </a:spcAft>
              <a:buNone/>
            </a:pPr>
            <a:r>
              <a:t/>
            </a:r>
            <a:endParaRPr sz="1500">
              <a:solidFill>
                <a:srgbClr val="1F2328"/>
              </a:solidFill>
              <a:highlight>
                <a:schemeClr val="dk1"/>
              </a:highlight>
              <a:latin typeface="Arial"/>
              <a:ea typeface="Arial"/>
              <a:cs typeface="Arial"/>
              <a:sym typeface="Arial"/>
            </a:endParaRPr>
          </a:p>
          <a:p>
            <a:pPr indent="-323850" lvl="0" marL="457200" rtl="0" algn="l">
              <a:spcBef>
                <a:spcPts val="0"/>
              </a:spcBef>
              <a:spcAft>
                <a:spcPts val="0"/>
              </a:spcAft>
              <a:buClr>
                <a:srgbClr val="1F2328"/>
              </a:buClr>
              <a:buSzPts val="1500"/>
              <a:buFont typeface="Arial"/>
              <a:buChar char="-"/>
            </a:pPr>
            <a:r>
              <a:rPr b="1" lang="en" sz="1500">
                <a:solidFill>
                  <a:srgbClr val="1F2328"/>
                </a:solidFill>
                <a:highlight>
                  <a:schemeClr val="dk1"/>
                </a:highlight>
                <a:latin typeface="Arial"/>
                <a:ea typeface="Arial"/>
                <a:cs typeface="Arial"/>
                <a:sym typeface="Arial"/>
              </a:rPr>
              <a:t>Vala Jalalvandi: </a:t>
            </a:r>
            <a:r>
              <a:rPr lang="en" sz="1500">
                <a:solidFill>
                  <a:srgbClr val="1F2328"/>
                </a:solidFill>
                <a:highlight>
                  <a:schemeClr val="dk1"/>
                </a:highlight>
                <a:latin typeface="Arial"/>
                <a:ea typeface="Arial"/>
                <a:cs typeface="Arial"/>
                <a:sym typeface="Arial"/>
              </a:rPr>
              <a:t>Added QOL features to the plugin in order to provide information in a more digestible way. (ex. Card view for data points)</a:t>
            </a:r>
            <a:endParaRPr sz="1500">
              <a:solidFill>
                <a:srgbClr val="1F2328"/>
              </a:solidFill>
              <a:highlight>
                <a:schemeClr val="dk1"/>
              </a:highlight>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pic>
        <p:nvPicPr>
          <p:cNvPr id="334" name="Google Shape;334;p38"/>
          <p:cNvPicPr preferRelativeResize="0"/>
          <p:nvPr/>
        </p:nvPicPr>
        <p:blipFill>
          <a:blip r:embed="rId3">
            <a:alphaModFix/>
          </a:blip>
          <a:stretch>
            <a:fillRect/>
          </a:stretch>
        </p:blipFill>
        <p:spPr>
          <a:xfrm>
            <a:off x="192800" y="202225"/>
            <a:ext cx="8784467" cy="49412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15"/>
          <p:cNvSpPr txBox="1"/>
          <p:nvPr>
            <p:ph type="title"/>
          </p:nvPr>
        </p:nvSpPr>
        <p:spPr>
          <a:xfrm>
            <a:off x="819150" y="46995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Introduction to Apache Superset</a:t>
            </a:r>
            <a:endParaRPr/>
          </a:p>
        </p:txBody>
      </p:sp>
      <p:sp>
        <p:nvSpPr>
          <p:cNvPr id="141" name="Google Shape;141;p15"/>
          <p:cNvSpPr txBox="1"/>
          <p:nvPr>
            <p:ph idx="1" type="body"/>
          </p:nvPr>
        </p:nvSpPr>
        <p:spPr>
          <a:xfrm>
            <a:off x="636750" y="1669425"/>
            <a:ext cx="7870500" cy="2769300"/>
          </a:xfrm>
          <a:prstGeom prst="rect">
            <a:avLst/>
          </a:prstGeom>
        </p:spPr>
        <p:txBody>
          <a:bodyPr anchorCtr="0" anchor="t" bIns="91425" lIns="91425" spcFirstLastPara="1" rIns="91425" wrap="square" tIns="91425">
            <a:normAutofit/>
          </a:bodyPr>
          <a:lstStyle/>
          <a:p>
            <a:pPr indent="-342900" lvl="0" marL="457200" rtl="0" algn="l">
              <a:lnSpc>
                <a:spcPct val="150000"/>
              </a:lnSpc>
              <a:spcBef>
                <a:spcPts val="0"/>
              </a:spcBef>
              <a:spcAft>
                <a:spcPts val="0"/>
              </a:spcAft>
              <a:buClr>
                <a:srgbClr val="1F2328"/>
              </a:buClr>
              <a:buSzPts val="1800"/>
              <a:buFont typeface="Arial"/>
              <a:buChar char="-"/>
            </a:pPr>
            <a:r>
              <a:rPr lang="en" sz="1800">
                <a:solidFill>
                  <a:srgbClr val="1F2328"/>
                </a:solidFill>
                <a:highlight>
                  <a:srgbClr val="FFFFFF"/>
                </a:highlight>
                <a:latin typeface="Arial"/>
                <a:ea typeface="Arial"/>
                <a:cs typeface="Arial"/>
                <a:sym typeface="Arial"/>
              </a:rPr>
              <a:t>Modern, enterprise-ready business intelligence web application</a:t>
            </a:r>
            <a:endParaRPr sz="1800">
              <a:solidFill>
                <a:srgbClr val="1F2328"/>
              </a:solidFill>
              <a:highlight>
                <a:srgbClr val="FFFFFF"/>
              </a:highlight>
              <a:latin typeface="Arial"/>
              <a:ea typeface="Arial"/>
              <a:cs typeface="Arial"/>
              <a:sym typeface="Arial"/>
            </a:endParaRPr>
          </a:p>
          <a:p>
            <a:pPr indent="-342900" lvl="0" marL="457200" rtl="0" algn="l">
              <a:lnSpc>
                <a:spcPct val="150000"/>
              </a:lnSpc>
              <a:spcBef>
                <a:spcPts val="0"/>
              </a:spcBef>
              <a:spcAft>
                <a:spcPts val="0"/>
              </a:spcAft>
              <a:buClr>
                <a:srgbClr val="1F2328"/>
              </a:buClr>
              <a:buSzPts val="1800"/>
              <a:buFont typeface="Arial"/>
              <a:buChar char="-"/>
            </a:pPr>
            <a:r>
              <a:rPr lang="en" sz="1800">
                <a:solidFill>
                  <a:srgbClr val="1F2328"/>
                </a:solidFill>
                <a:highlight>
                  <a:srgbClr val="FFFFFF"/>
                </a:highlight>
                <a:latin typeface="Arial"/>
                <a:ea typeface="Arial"/>
                <a:cs typeface="Arial"/>
                <a:sym typeface="Arial"/>
              </a:rPr>
              <a:t>Intuitive User Interface</a:t>
            </a:r>
            <a:endParaRPr sz="1800">
              <a:solidFill>
                <a:srgbClr val="1F2328"/>
              </a:solidFill>
              <a:highlight>
                <a:srgbClr val="FFFFFF"/>
              </a:highlight>
              <a:latin typeface="Arial"/>
              <a:ea typeface="Arial"/>
              <a:cs typeface="Arial"/>
              <a:sym typeface="Arial"/>
            </a:endParaRPr>
          </a:p>
          <a:p>
            <a:pPr indent="-342900" lvl="0" marL="457200" rtl="0" algn="l">
              <a:lnSpc>
                <a:spcPct val="150000"/>
              </a:lnSpc>
              <a:spcBef>
                <a:spcPts val="0"/>
              </a:spcBef>
              <a:spcAft>
                <a:spcPts val="0"/>
              </a:spcAft>
              <a:buClr>
                <a:srgbClr val="1F2328"/>
              </a:buClr>
              <a:buSzPts val="1800"/>
              <a:buFont typeface="Arial"/>
              <a:buChar char="-"/>
            </a:pPr>
            <a:r>
              <a:rPr lang="en" sz="1800">
                <a:solidFill>
                  <a:srgbClr val="1F2328"/>
                </a:solidFill>
                <a:highlight>
                  <a:srgbClr val="FFFFFF"/>
                </a:highlight>
                <a:latin typeface="Arial"/>
                <a:ea typeface="Arial"/>
                <a:cs typeface="Arial"/>
                <a:sym typeface="Arial"/>
              </a:rPr>
              <a:t>Connectivity to Various Data Sources</a:t>
            </a:r>
            <a:endParaRPr sz="1800">
              <a:solidFill>
                <a:srgbClr val="1F2328"/>
              </a:solidFill>
              <a:highlight>
                <a:srgbClr val="FFFFFF"/>
              </a:highlight>
              <a:latin typeface="Arial"/>
              <a:ea typeface="Arial"/>
              <a:cs typeface="Arial"/>
              <a:sym typeface="Arial"/>
            </a:endParaRPr>
          </a:p>
          <a:p>
            <a:pPr indent="-342900" lvl="0" marL="457200" rtl="0" algn="l">
              <a:lnSpc>
                <a:spcPct val="150000"/>
              </a:lnSpc>
              <a:spcBef>
                <a:spcPts val="0"/>
              </a:spcBef>
              <a:spcAft>
                <a:spcPts val="0"/>
              </a:spcAft>
              <a:buClr>
                <a:srgbClr val="1F2328"/>
              </a:buClr>
              <a:buSzPts val="1800"/>
              <a:buFont typeface="Arial"/>
              <a:buChar char="-"/>
            </a:pPr>
            <a:r>
              <a:rPr lang="en" sz="1800">
                <a:solidFill>
                  <a:srgbClr val="1F2328"/>
                </a:solidFill>
                <a:highlight>
                  <a:srgbClr val="FFFFFF"/>
                </a:highlight>
                <a:latin typeface="Arial"/>
                <a:ea typeface="Arial"/>
                <a:cs typeface="Arial"/>
                <a:sym typeface="Arial"/>
              </a:rPr>
              <a:t>Data Exploration and Analysis</a:t>
            </a:r>
            <a:endParaRPr sz="1800">
              <a:solidFill>
                <a:srgbClr val="1F2328"/>
              </a:solidFill>
              <a:highlight>
                <a:srgbClr val="FFFFFF"/>
              </a:highlight>
              <a:latin typeface="Arial"/>
              <a:ea typeface="Arial"/>
              <a:cs typeface="Arial"/>
              <a:sym typeface="Arial"/>
            </a:endParaRPr>
          </a:p>
          <a:p>
            <a:pPr indent="-342900" lvl="0" marL="457200" rtl="0" algn="l">
              <a:lnSpc>
                <a:spcPct val="150000"/>
              </a:lnSpc>
              <a:spcBef>
                <a:spcPts val="0"/>
              </a:spcBef>
              <a:spcAft>
                <a:spcPts val="0"/>
              </a:spcAft>
              <a:buClr>
                <a:srgbClr val="1F2328"/>
              </a:buClr>
              <a:buSzPts val="1800"/>
              <a:buFont typeface="Arial"/>
              <a:buChar char="-"/>
            </a:pPr>
            <a:r>
              <a:rPr lang="en" sz="1800">
                <a:solidFill>
                  <a:srgbClr val="1F2328"/>
                </a:solidFill>
                <a:highlight>
                  <a:srgbClr val="FFFFFF"/>
                </a:highlight>
                <a:latin typeface="Arial"/>
                <a:ea typeface="Arial"/>
                <a:cs typeface="Arial"/>
                <a:sym typeface="Arial"/>
              </a:rPr>
              <a:t>Extensibility and Integration</a:t>
            </a:r>
            <a:endParaRPr sz="1800">
              <a:solidFill>
                <a:srgbClr val="1F2328"/>
              </a:solidFill>
              <a:highlight>
                <a:srgbClr val="FFFFFF"/>
              </a:highlight>
              <a:latin typeface="Arial"/>
              <a:ea typeface="Arial"/>
              <a:cs typeface="Arial"/>
              <a:sym typeface="Arial"/>
            </a:endParaRPr>
          </a:p>
        </p:txBody>
      </p:sp>
      <p:pic>
        <p:nvPicPr>
          <p:cNvPr id="142" name="Google Shape;142;p15"/>
          <p:cNvPicPr preferRelativeResize="0"/>
          <p:nvPr/>
        </p:nvPicPr>
        <p:blipFill>
          <a:blip r:embed="rId3">
            <a:alphaModFix/>
          </a:blip>
          <a:stretch>
            <a:fillRect/>
          </a:stretch>
        </p:blipFill>
        <p:spPr>
          <a:xfrm>
            <a:off x="5530500" y="3041550"/>
            <a:ext cx="2794349" cy="139717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16"/>
          <p:cNvSpPr txBox="1"/>
          <p:nvPr>
            <p:ph type="title"/>
          </p:nvPr>
        </p:nvSpPr>
        <p:spPr>
          <a:xfrm>
            <a:off x="311700" y="1946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Main problem: </a:t>
            </a:r>
            <a:r>
              <a:rPr lang="en"/>
              <a:t>Existing Solutions</a:t>
            </a:r>
            <a:endParaRPr/>
          </a:p>
        </p:txBody>
      </p:sp>
      <p:sp>
        <p:nvSpPr>
          <p:cNvPr id="148" name="Google Shape;148;p16"/>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49" name="Google Shape;149;p16"/>
          <p:cNvPicPr preferRelativeResize="0"/>
          <p:nvPr/>
        </p:nvPicPr>
        <p:blipFill>
          <a:blip r:embed="rId3">
            <a:alphaModFix/>
          </a:blip>
          <a:stretch>
            <a:fillRect/>
          </a:stretch>
        </p:blipFill>
        <p:spPr>
          <a:xfrm>
            <a:off x="418950" y="958425"/>
            <a:ext cx="8413348" cy="355247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17"/>
          <p:cNvSpPr txBox="1"/>
          <p:nvPr>
            <p:ph type="title"/>
          </p:nvPr>
        </p:nvSpPr>
        <p:spPr>
          <a:xfrm>
            <a:off x="311700" y="3358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Main Problem: </a:t>
            </a:r>
            <a:r>
              <a:rPr lang="en"/>
              <a:t>Existing Solutions</a:t>
            </a:r>
            <a:endParaRPr/>
          </a:p>
        </p:txBody>
      </p:sp>
      <p:sp>
        <p:nvSpPr>
          <p:cNvPr id="155" name="Google Shape;155;p17"/>
          <p:cNvSpPr txBox="1"/>
          <p:nvPr>
            <p:ph idx="1" type="body"/>
          </p:nvPr>
        </p:nvSpPr>
        <p:spPr>
          <a:xfrm>
            <a:off x="311700" y="1081900"/>
            <a:ext cx="8368200" cy="36891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lang="en" sz="1800">
                <a:solidFill>
                  <a:srgbClr val="1F2328"/>
                </a:solidFill>
                <a:highlight>
                  <a:srgbClr val="FFFFFF"/>
                </a:highlight>
              </a:rPr>
              <a:t>- </a:t>
            </a:r>
            <a:r>
              <a:rPr b="1" lang="en" sz="1800">
                <a:solidFill>
                  <a:srgbClr val="1F2328"/>
                </a:solidFill>
                <a:highlight>
                  <a:srgbClr val="FFFFFF"/>
                </a:highlight>
              </a:rPr>
              <a:t>Pre-built/Static data </a:t>
            </a:r>
            <a:endParaRPr b="1" sz="1800">
              <a:solidFill>
                <a:srgbClr val="1F2328"/>
              </a:solidFill>
              <a:highlight>
                <a:srgbClr val="FFFFFF"/>
              </a:highlight>
            </a:endParaRPr>
          </a:p>
          <a:p>
            <a:pPr indent="0" lvl="0" marL="0" rtl="0" algn="l">
              <a:lnSpc>
                <a:spcPct val="100000"/>
              </a:lnSpc>
              <a:spcBef>
                <a:spcPts val="1200"/>
              </a:spcBef>
              <a:spcAft>
                <a:spcPts val="0"/>
              </a:spcAft>
              <a:buNone/>
            </a:pPr>
            <a:r>
              <a:rPr lang="en" sz="1800">
                <a:solidFill>
                  <a:srgbClr val="1F2328"/>
                </a:solidFill>
                <a:highlight>
                  <a:srgbClr val="FFFFFF"/>
                </a:highlight>
              </a:rPr>
              <a:t>Uses a static, prebuilt set of data describing geographical boundaries.</a:t>
            </a:r>
            <a:endParaRPr sz="1800">
              <a:solidFill>
                <a:srgbClr val="1F2328"/>
              </a:solidFill>
              <a:highlight>
                <a:srgbClr val="FFFFFF"/>
              </a:highlight>
            </a:endParaRPr>
          </a:p>
          <a:p>
            <a:pPr indent="0" lvl="0" marL="0" rtl="0" algn="l">
              <a:lnSpc>
                <a:spcPct val="100000"/>
              </a:lnSpc>
              <a:spcBef>
                <a:spcPts val="1200"/>
              </a:spcBef>
              <a:spcAft>
                <a:spcPts val="0"/>
              </a:spcAft>
              <a:buNone/>
            </a:pPr>
            <a:r>
              <a:rPr lang="en" sz="1800">
                <a:solidFill>
                  <a:srgbClr val="1F2328"/>
                </a:solidFill>
                <a:highlight>
                  <a:srgbClr val="FFFFFF"/>
                </a:highlight>
              </a:rPr>
              <a:t>- </a:t>
            </a:r>
            <a:r>
              <a:rPr b="1" lang="en" sz="1800">
                <a:solidFill>
                  <a:srgbClr val="1F2328"/>
                </a:solidFill>
                <a:highlight>
                  <a:srgbClr val="FFFFFF"/>
                </a:highlight>
              </a:rPr>
              <a:t>Limited visuals</a:t>
            </a:r>
            <a:endParaRPr b="1" sz="1800">
              <a:solidFill>
                <a:srgbClr val="1F2328"/>
              </a:solidFill>
              <a:highlight>
                <a:srgbClr val="FFFFFF"/>
              </a:highlight>
            </a:endParaRPr>
          </a:p>
          <a:p>
            <a:pPr indent="0" lvl="0" marL="0" rtl="0" algn="l">
              <a:lnSpc>
                <a:spcPct val="100000"/>
              </a:lnSpc>
              <a:spcBef>
                <a:spcPts val="1200"/>
              </a:spcBef>
              <a:spcAft>
                <a:spcPts val="0"/>
              </a:spcAft>
              <a:buNone/>
            </a:pPr>
            <a:r>
              <a:rPr lang="en" sz="1800">
                <a:solidFill>
                  <a:srgbClr val="1F2328"/>
                </a:solidFill>
                <a:highlight>
                  <a:srgbClr val="FFFFFF"/>
                </a:highlight>
              </a:rPr>
              <a:t> Only shows the boundaries of the country, not the surroundings of the country</a:t>
            </a:r>
            <a:endParaRPr sz="1800">
              <a:solidFill>
                <a:srgbClr val="1F2328"/>
              </a:solidFill>
              <a:highlight>
                <a:srgbClr val="FFFFFF"/>
              </a:highlight>
            </a:endParaRPr>
          </a:p>
          <a:p>
            <a:pPr indent="0" lvl="0" marL="0" rtl="0" algn="l">
              <a:lnSpc>
                <a:spcPct val="100000"/>
              </a:lnSpc>
              <a:spcBef>
                <a:spcPts val="1200"/>
              </a:spcBef>
              <a:spcAft>
                <a:spcPts val="0"/>
              </a:spcAft>
              <a:buNone/>
            </a:pPr>
            <a:r>
              <a:rPr lang="en" sz="1800">
                <a:solidFill>
                  <a:srgbClr val="1F2328"/>
                </a:solidFill>
                <a:highlight>
                  <a:srgbClr val="FFFFFF"/>
                </a:highlight>
              </a:rPr>
              <a:t>-  </a:t>
            </a:r>
            <a:r>
              <a:rPr b="1" lang="en" sz="1800">
                <a:solidFill>
                  <a:srgbClr val="1F2328"/>
                </a:solidFill>
                <a:highlight>
                  <a:srgbClr val="FFFFFF"/>
                </a:highlight>
              </a:rPr>
              <a:t>Insufficient support </a:t>
            </a:r>
            <a:endParaRPr b="1" sz="1800">
              <a:solidFill>
                <a:srgbClr val="1F2328"/>
              </a:solidFill>
              <a:highlight>
                <a:srgbClr val="FFFFFF"/>
              </a:highlight>
            </a:endParaRPr>
          </a:p>
          <a:p>
            <a:pPr indent="0" lvl="0" marL="0" rtl="0" algn="l">
              <a:lnSpc>
                <a:spcPct val="100000"/>
              </a:lnSpc>
              <a:spcBef>
                <a:spcPts val="1200"/>
              </a:spcBef>
              <a:spcAft>
                <a:spcPts val="0"/>
              </a:spcAft>
              <a:buNone/>
            </a:pPr>
            <a:r>
              <a:rPr lang="en" sz="1800">
                <a:solidFill>
                  <a:srgbClr val="1F2328"/>
                </a:solidFill>
                <a:highlight>
                  <a:srgbClr val="FFFFFF"/>
                </a:highlight>
              </a:rPr>
              <a:t>Existing map plugin does not support most of the countries UNICEF operates and is deprecated</a:t>
            </a:r>
            <a:endParaRPr sz="1800">
              <a:solidFill>
                <a:srgbClr val="1F2328"/>
              </a:solidFill>
              <a:highlight>
                <a:srgbClr val="FFFFFF"/>
              </a:highlight>
            </a:endParaRPr>
          </a:p>
          <a:p>
            <a:pPr indent="0" lvl="0" marL="0" rtl="0" algn="l">
              <a:lnSpc>
                <a:spcPct val="100000"/>
              </a:lnSpc>
              <a:spcBef>
                <a:spcPts val="1200"/>
              </a:spcBef>
              <a:spcAft>
                <a:spcPts val="1200"/>
              </a:spcAft>
              <a:buNone/>
            </a:pPr>
            <a:r>
              <a:t/>
            </a:r>
            <a:endParaRPr sz="1800">
              <a:solidFill>
                <a:srgbClr val="1F2328"/>
              </a:solidFill>
              <a:highlight>
                <a:srgbClr val="FFFFFF"/>
              </a:highlight>
            </a:endParaRPr>
          </a:p>
        </p:txBody>
      </p:sp>
      <p:pic>
        <p:nvPicPr>
          <p:cNvPr id="156" name="Google Shape;156;p17"/>
          <p:cNvPicPr preferRelativeResize="0"/>
          <p:nvPr/>
        </p:nvPicPr>
        <p:blipFill>
          <a:blip r:embed="rId3">
            <a:alphaModFix/>
          </a:blip>
          <a:stretch>
            <a:fillRect/>
          </a:stretch>
        </p:blipFill>
        <p:spPr>
          <a:xfrm>
            <a:off x="7374775" y="205400"/>
            <a:ext cx="1572700" cy="127142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18"/>
          <p:cNvSpPr txBox="1"/>
          <p:nvPr>
            <p:ph type="title"/>
          </p:nvPr>
        </p:nvSpPr>
        <p:spPr>
          <a:xfrm>
            <a:off x="819150" y="489200"/>
            <a:ext cx="7505700" cy="795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Our Product Description</a:t>
            </a:r>
            <a:endParaRPr/>
          </a:p>
        </p:txBody>
      </p:sp>
      <p:sp>
        <p:nvSpPr>
          <p:cNvPr id="162" name="Google Shape;162;p18"/>
          <p:cNvSpPr txBox="1"/>
          <p:nvPr>
            <p:ph idx="1" type="body"/>
          </p:nvPr>
        </p:nvSpPr>
        <p:spPr>
          <a:xfrm>
            <a:off x="819150" y="1428675"/>
            <a:ext cx="7505700" cy="3010200"/>
          </a:xfrm>
          <a:prstGeom prst="rect">
            <a:avLst/>
          </a:prstGeom>
        </p:spPr>
        <p:txBody>
          <a:bodyPr anchorCtr="0" anchor="t" bIns="91425" lIns="91425" spcFirstLastPara="1" rIns="91425" wrap="square" tIns="91425">
            <a:normAutofit lnSpcReduction="10000"/>
          </a:bodyPr>
          <a:lstStyle/>
          <a:p>
            <a:pPr indent="0" lvl="0" marL="0" rtl="0" algn="l">
              <a:lnSpc>
                <a:spcPct val="200000"/>
              </a:lnSpc>
              <a:spcBef>
                <a:spcPts val="0"/>
              </a:spcBef>
              <a:spcAft>
                <a:spcPts val="0"/>
              </a:spcAft>
              <a:buNone/>
            </a:pPr>
            <a:r>
              <a:rPr lang="en" sz="1700">
                <a:solidFill>
                  <a:srgbClr val="1F2328"/>
                </a:solidFill>
                <a:highlight>
                  <a:srgbClr val="FFFFFF"/>
                </a:highlight>
                <a:latin typeface="Arial"/>
                <a:ea typeface="Arial"/>
                <a:cs typeface="Arial"/>
                <a:sym typeface="Arial"/>
              </a:rPr>
              <a:t>- Visualizes population, GDP and other data over various countries.</a:t>
            </a:r>
            <a:endParaRPr sz="1700">
              <a:solidFill>
                <a:srgbClr val="1F2328"/>
              </a:solidFill>
              <a:highlight>
                <a:srgbClr val="FFFFFF"/>
              </a:highlight>
              <a:latin typeface="Arial"/>
              <a:ea typeface="Arial"/>
              <a:cs typeface="Arial"/>
              <a:sym typeface="Arial"/>
            </a:endParaRPr>
          </a:p>
          <a:p>
            <a:pPr indent="0" lvl="0" marL="0" rtl="0" algn="l">
              <a:lnSpc>
                <a:spcPct val="200000"/>
              </a:lnSpc>
              <a:spcBef>
                <a:spcPts val="1200"/>
              </a:spcBef>
              <a:spcAft>
                <a:spcPts val="0"/>
              </a:spcAft>
              <a:buNone/>
            </a:pPr>
            <a:r>
              <a:rPr lang="en" sz="1700">
                <a:solidFill>
                  <a:srgbClr val="1F2328"/>
                </a:solidFill>
                <a:highlight>
                  <a:srgbClr val="FFFFFF"/>
                </a:highlight>
                <a:latin typeface="Arial"/>
                <a:ea typeface="Arial"/>
                <a:cs typeface="Arial"/>
                <a:sym typeface="Arial"/>
              </a:rPr>
              <a:t>- Visualizes surrounding geographical boundaries</a:t>
            </a:r>
            <a:endParaRPr sz="1700">
              <a:solidFill>
                <a:srgbClr val="1F2328"/>
              </a:solidFill>
              <a:highlight>
                <a:srgbClr val="FFFFFF"/>
              </a:highlight>
              <a:latin typeface="Arial"/>
              <a:ea typeface="Arial"/>
              <a:cs typeface="Arial"/>
              <a:sym typeface="Arial"/>
            </a:endParaRPr>
          </a:p>
          <a:p>
            <a:pPr indent="0" lvl="0" marL="0" rtl="0" algn="l">
              <a:lnSpc>
                <a:spcPct val="200000"/>
              </a:lnSpc>
              <a:spcBef>
                <a:spcPts val="1200"/>
              </a:spcBef>
              <a:spcAft>
                <a:spcPts val="0"/>
              </a:spcAft>
              <a:buNone/>
            </a:pPr>
            <a:r>
              <a:rPr lang="en" sz="1700">
                <a:solidFill>
                  <a:srgbClr val="1F2328"/>
                </a:solidFill>
                <a:highlight>
                  <a:srgbClr val="FFFFFF"/>
                </a:highlight>
                <a:latin typeface="Arial"/>
                <a:ea typeface="Arial"/>
                <a:cs typeface="Arial"/>
                <a:sym typeface="Arial"/>
              </a:rPr>
              <a:t>- Integration with real-time data or satellite imagery (Aiven)</a:t>
            </a:r>
            <a:endParaRPr sz="1700">
              <a:solidFill>
                <a:srgbClr val="1F2328"/>
              </a:solidFill>
              <a:highlight>
                <a:srgbClr val="FFFFFF"/>
              </a:highlight>
              <a:latin typeface="Arial"/>
              <a:ea typeface="Arial"/>
              <a:cs typeface="Arial"/>
              <a:sym typeface="Arial"/>
            </a:endParaRPr>
          </a:p>
          <a:p>
            <a:pPr indent="0" lvl="0" marL="0" rtl="0" algn="l">
              <a:lnSpc>
                <a:spcPct val="200000"/>
              </a:lnSpc>
              <a:spcBef>
                <a:spcPts val="1200"/>
              </a:spcBef>
              <a:spcAft>
                <a:spcPts val="0"/>
              </a:spcAft>
              <a:buNone/>
            </a:pPr>
            <a:r>
              <a:rPr lang="en" sz="1700">
                <a:solidFill>
                  <a:srgbClr val="1F2328"/>
                </a:solidFill>
                <a:highlight>
                  <a:srgbClr val="FFFFFF"/>
                </a:highlight>
                <a:latin typeface="Arial"/>
                <a:ea typeface="Arial"/>
                <a:cs typeface="Arial"/>
                <a:sym typeface="Arial"/>
              </a:rPr>
              <a:t>- Follows Apache Superset's new approach for plugins (Javascript, React.js)</a:t>
            </a:r>
            <a:endParaRPr sz="1700">
              <a:solidFill>
                <a:srgbClr val="1F2328"/>
              </a:solidFill>
              <a:highlight>
                <a:srgbClr val="FFFFFF"/>
              </a:highlight>
              <a:latin typeface="Arial"/>
              <a:ea typeface="Arial"/>
              <a:cs typeface="Arial"/>
              <a:sym typeface="Arial"/>
            </a:endParaRPr>
          </a:p>
          <a:p>
            <a:pPr indent="0" lvl="0" marL="0" rtl="0" algn="l">
              <a:spcBef>
                <a:spcPts val="1200"/>
              </a:spcBef>
              <a:spcAft>
                <a:spcPts val="1200"/>
              </a:spcAft>
              <a:buNone/>
            </a:pPr>
            <a:r>
              <a:t/>
            </a:r>
            <a:endParaRPr/>
          </a:p>
        </p:txBody>
      </p:sp>
      <p:pic>
        <p:nvPicPr>
          <p:cNvPr id="163" name="Google Shape;163;p18"/>
          <p:cNvPicPr preferRelativeResize="0"/>
          <p:nvPr/>
        </p:nvPicPr>
        <p:blipFill>
          <a:blip r:embed="rId3">
            <a:alphaModFix/>
          </a:blip>
          <a:stretch>
            <a:fillRect/>
          </a:stretch>
        </p:blipFill>
        <p:spPr>
          <a:xfrm>
            <a:off x="7512894" y="254269"/>
            <a:ext cx="1174400" cy="11744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19"/>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Primary Stakeholders</a:t>
            </a:r>
            <a:endParaRPr/>
          </a:p>
        </p:txBody>
      </p:sp>
      <p:sp>
        <p:nvSpPr>
          <p:cNvPr id="169" name="Google Shape;169;p19"/>
          <p:cNvSpPr txBox="1"/>
          <p:nvPr>
            <p:ph idx="1" type="body"/>
          </p:nvPr>
        </p:nvSpPr>
        <p:spPr>
          <a:xfrm>
            <a:off x="724000" y="1871725"/>
            <a:ext cx="4869900" cy="2567100"/>
          </a:xfrm>
          <a:prstGeom prst="rect">
            <a:avLst/>
          </a:prstGeom>
        </p:spPr>
        <p:txBody>
          <a:bodyPr anchorCtr="0" anchor="t" bIns="91425" lIns="91425" spcFirstLastPara="1" rIns="91425" wrap="square" tIns="91425">
            <a:normAutofit/>
          </a:bodyPr>
          <a:lstStyle/>
          <a:p>
            <a:pPr indent="-342900" lvl="0" marL="457200" rtl="0" algn="l">
              <a:lnSpc>
                <a:spcPct val="200000"/>
              </a:lnSpc>
              <a:spcBef>
                <a:spcPts val="0"/>
              </a:spcBef>
              <a:spcAft>
                <a:spcPts val="0"/>
              </a:spcAft>
              <a:buSzPts val="1800"/>
              <a:buChar char="-"/>
            </a:pPr>
            <a:r>
              <a:rPr lang="en" sz="1800"/>
              <a:t>UNICEF personnels</a:t>
            </a:r>
            <a:endParaRPr sz="1800"/>
          </a:p>
          <a:p>
            <a:pPr indent="-342900" lvl="0" marL="457200" rtl="0" algn="l">
              <a:lnSpc>
                <a:spcPct val="200000"/>
              </a:lnSpc>
              <a:spcBef>
                <a:spcPts val="0"/>
              </a:spcBef>
              <a:spcAft>
                <a:spcPts val="0"/>
              </a:spcAft>
              <a:buSzPts val="1800"/>
              <a:buChar char="-"/>
            </a:pPr>
            <a:r>
              <a:rPr lang="en" sz="1800"/>
              <a:t>Government personnels</a:t>
            </a:r>
            <a:endParaRPr sz="1800"/>
          </a:p>
          <a:p>
            <a:pPr indent="-342900" lvl="0" marL="457200" rtl="0" algn="l">
              <a:lnSpc>
                <a:spcPct val="150000"/>
              </a:lnSpc>
              <a:spcBef>
                <a:spcPts val="0"/>
              </a:spcBef>
              <a:spcAft>
                <a:spcPts val="0"/>
              </a:spcAft>
              <a:buSzPts val="1800"/>
              <a:buChar char="-"/>
            </a:pPr>
            <a:r>
              <a:rPr lang="en" sz="1800"/>
              <a:t>Clients wanting to visualize data over geographic locations.</a:t>
            </a:r>
            <a:endParaRPr sz="1800"/>
          </a:p>
        </p:txBody>
      </p:sp>
      <p:pic>
        <p:nvPicPr>
          <p:cNvPr id="170" name="Google Shape;170;p19"/>
          <p:cNvPicPr preferRelativeResize="0"/>
          <p:nvPr/>
        </p:nvPicPr>
        <p:blipFill>
          <a:blip r:embed="rId3">
            <a:alphaModFix/>
          </a:blip>
          <a:stretch>
            <a:fillRect/>
          </a:stretch>
        </p:blipFill>
        <p:spPr>
          <a:xfrm>
            <a:off x="5068050" y="679050"/>
            <a:ext cx="3552525" cy="35525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20"/>
          <p:cNvSpPr txBox="1"/>
          <p:nvPr>
            <p:ph type="title"/>
          </p:nvPr>
        </p:nvSpPr>
        <p:spPr>
          <a:xfrm>
            <a:off x="362850" y="402525"/>
            <a:ext cx="7962000" cy="650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User Stories</a:t>
            </a:r>
            <a:endParaRPr/>
          </a:p>
        </p:txBody>
      </p:sp>
      <p:sp>
        <p:nvSpPr>
          <p:cNvPr id="176" name="Google Shape;176;p20"/>
          <p:cNvSpPr txBox="1"/>
          <p:nvPr>
            <p:ph idx="1" type="body"/>
          </p:nvPr>
        </p:nvSpPr>
        <p:spPr>
          <a:xfrm>
            <a:off x="362850" y="1303450"/>
            <a:ext cx="8418300" cy="34482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800">
                <a:solidFill>
                  <a:srgbClr val="1F2328"/>
                </a:solidFill>
                <a:highlight>
                  <a:srgbClr val="FFFFFF"/>
                </a:highlight>
              </a:rPr>
              <a:t>- As a UNICEF personnel, I want to use this plugin in order to navigate a population heat map, allowing different data sources to be interpreted by the map.</a:t>
            </a:r>
            <a:endParaRPr sz="1800">
              <a:solidFill>
                <a:srgbClr val="1F2328"/>
              </a:solidFill>
              <a:highlight>
                <a:srgbClr val="FFFFFF"/>
              </a:highlight>
            </a:endParaRPr>
          </a:p>
          <a:p>
            <a:pPr indent="0" lvl="0" marL="0" rtl="0" algn="l">
              <a:lnSpc>
                <a:spcPct val="100000"/>
              </a:lnSpc>
              <a:spcBef>
                <a:spcPts val="1200"/>
              </a:spcBef>
              <a:spcAft>
                <a:spcPts val="0"/>
              </a:spcAft>
              <a:buNone/>
            </a:pPr>
            <a:r>
              <a:t/>
            </a:r>
            <a:endParaRPr sz="1800">
              <a:solidFill>
                <a:srgbClr val="1F2328"/>
              </a:solidFill>
              <a:highlight>
                <a:srgbClr val="FFFFFF"/>
              </a:highlight>
            </a:endParaRPr>
          </a:p>
          <a:p>
            <a:pPr indent="0" lvl="0" marL="0" rtl="0" algn="l">
              <a:lnSpc>
                <a:spcPct val="100000"/>
              </a:lnSpc>
              <a:spcBef>
                <a:spcPts val="1200"/>
              </a:spcBef>
              <a:spcAft>
                <a:spcPts val="0"/>
              </a:spcAft>
              <a:buNone/>
            </a:pPr>
            <a:r>
              <a:rPr lang="en" sz="1800">
                <a:solidFill>
                  <a:srgbClr val="1F2328"/>
                </a:solidFill>
                <a:highlight>
                  <a:srgbClr val="FFFFFF"/>
                </a:highlight>
              </a:rPr>
              <a:t>- </a:t>
            </a:r>
            <a:r>
              <a:rPr lang="en" sz="1800">
                <a:solidFill>
                  <a:srgbClr val="1F2328"/>
                </a:solidFill>
                <a:highlight>
                  <a:srgbClr val="FFFFFF"/>
                </a:highlight>
              </a:rPr>
              <a:t>As a Government Personnel, I want to use this plugin in order to clearly identify the differences between districts and states in a given region.</a:t>
            </a:r>
            <a:endParaRPr sz="1800">
              <a:solidFill>
                <a:srgbClr val="1F2328"/>
              </a:solidFill>
              <a:highlight>
                <a:srgbClr val="FFFFFF"/>
              </a:highlight>
            </a:endParaRPr>
          </a:p>
          <a:p>
            <a:pPr indent="0" lvl="0" marL="0" rtl="0" algn="l">
              <a:lnSpc>
                <a:spcPct val="100000"/>
              </a:lnSpc>
              <a:spcBef>
                <a:spcPts val="1200"/>
              </a:spcBef>
              <a:spcAft>
                <a:spcPts val="0"/>
              </a:spcAft>
              <a:buNone/>
            </a:pPr>
            <a:r>
              <a:t/>
            </a:r>
            <a:endParaRPr sz="1800">
              <a:solidFill>
                <a:srgbClr val="1F2328"/>
              </a:solidFill>
              <a:highlight>
                <a:srgbClr val="FFFFFF"/>
              </a:highlight>
            </a:endParaRPr>
          </a:p>
          <a:p>
            <a:pPr indent="0" lvl="0" marL="0" rtl="0" algn="l">
              <a:lnSpc>
                <a:spcPct val="100000"/>
              </a:lnSpc>
              <a:spcBef>
                <a:spcPts val="1200"/>
              </a:spcBef>
              <a:spcAft>
                <a:spcPts val="1200"/>
              </a:spcAft>
              <a:buNone/>
            </a:pPr>
            <a:r>
              <a:rPr lang="en" sz="1800">
                <a:solidFill>
                  <a:srgbClr val="1F2328"/>
                </a:solidFill>
                <a:highlight>
                  <a:srgbClr val="FFFFFF"/>
                </a:highlight>
              </a:rPr>
              <a:t>- As a humanitarian project manager, I want to a visual representation of populations in different regions of various countries</a:t>
            </a:r>
            <a:endParaRPr sz="1800">
              <a:solidFill>
                <a:srgbClr val="1F2328"/>
              </a:solidFill>
              <a:highlight>
                <a:srgbClr val="FFFFFF"/>
              </a:highligh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21"/>
          <p:cNvSpPr txBox="1"/>
          <p:nvPr>
            <p:ph type="title"/>
          </p:nvPr>
        </p:nvSpPr>
        <p:spPr>
          <a:xfrm>
            <a:off x="522750" y="1894050"/>
            <a:ext cx="8098500" cy="1355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6000"/>
              <a:t>Plugin Showcase</a:t>
            </a:r>
            <a:endParaRPr sz="6000"/>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hift">
  <a:themeElements>
    <a:clrScheme name="Shift">
      <a:dk1>
        <a:srgbClr val="FFFFFF"/>
      </a:dk1>
      <a:lt1>
        <a:srgbClr val="AF7B51"/>
      </a:lt1>
      <a:dk2>
        <a:srgbClr val="233A44"/>
      </a:dk2>
      <a:lt2>
        <a:srgbClr val="D9D9D9"/>
      </a:lt2>
      <a:accent1>
        <a:srgbClr val="00796B"/>
      </a:accent1>
      <a:accent2>
        <a:srgbClr val="D9563F"/>
      </a:accent2>
      <a:accent3>
        <a:srgbClr val="C4A15A"/>
      </a:accent3>
      <a:accent4>
        <a:srgbClr val="14F597"/>
      </a:accent4>
      <a:accent5>
        <a:srgbClr val="3D4594"/>
      </a:accent5>
      <a:accent6>
        <a:srgbClr val="163EF5"/>
      </a:accent6>
      <a:hlink>
        <a:srgbClr val="3D4594"/>
      </a:hlink>
      <a:folHlink>
        <a:srgbClr val="3D45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